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theme/themeOverride4.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8" r:id="rId1"/>
  </p:sldMasterIdLst>
  <p:notesMasterIdLst>
    <p:notesMasterId r:id="rId29"/>
  </p:notesMasterIdLst>
  <p:sldIdLst>
    <p:sldId id="256" r:id="rId2"/>
    <p:sldId id="257" r:id="rId3"/>
    <p:sldId id="278" r:id="rId4"/>
    <p:sldId id="277" r:id="rId5"/>
    <p:sldId id="258" r:id="rId6"/>
    <p:sldId id="259" r:id="rId7"/>
    <p:sldId id="279" r:id="rId8"/>
    <p:sldId id="280" r:id="rId9"/>
    <p:sldId id="261" r:id="rId10"/>
    <p:sldId id="281" r:id="rId11"/>
    <p:sldId id="262" r:id="rId12"/>
    <p:sldId id="282" r:id="rId13"/>
    <p:sldId id="263" r:id="rId14"/>
    <p:sldId id="28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84" r:id="rId28"/>
  </p:sldIdLst>
  <p:sldSz cx="9144000" cy="6858000" type="screen4x3"/>
  <p:notesSz cx="6858000" cy="9144000"/>
  <p:defaultTextStyle>
    <a:defPPr>
      <a:defRPr lang="es-P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DFD"/>
    <a:srgbClr val="A7F7F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4660"/>
  </p:normalViewPr>
  <p:slideViewPr>
    <p:cSldViewPr>
      <p:cViewPr>
        <p:scale>
          <a:sx n="50" d="100"/>
          <a:sy n="50" d="100"/>
        </p:scale>
        <p:origin x="-942" y="-5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CR"/>
  <c:style val="42"/>
  <c:clrMapOvr bg1="dk1" tx1="lt1" bg2="dk2" tx2="lt2" accent1="accent1" accent2="accent2" accent3="accent3" accent4="accent4" accent5="accent5" accent6="accent6" hlink="hlink" folHlink="folHlink"/>
  <c:chart>
    <c:title>
      <c:tx>
        <c:rich>
          <a:bodyPr/>
          <a:lstStyle/>
          <a:p>
            <a:pPr>
              <a:defRPr sz="2800"/>
            </a:pPr>
            <a:r>
              <a:rPr lang="es-PA" sz="2800" dirty="0"/>
              <a:t>Estudiantes de la Facultad de Enfermería del CRUA según sexo.</a:t>
            </a:r>
            <a:r>
              <a:rPr lang="es-PA" sz="2800" baseline="0" dirty="0"/>
              <a:t> II semestre 2006. </a:t>
            </a:r>
            <a:endParaRPr lang="es-PA" sz="2800" dirty="0"/>
          </a:p>
        </c:rich>
      </c:tx>
    </c:title>
    <c:view3D>
      <c:rotX val="30"/>
      <c:perspective val="30"/>
    </c:view3D>
    <c:plotArea>
      <c:layout/>
      <c:pie3DChart>
        <c:varyColors val="1"/>
        <c:ser>
          <c:idx val="0"/>
          <c:order val="0"/>
          <c:dPt>
            <c:idx val="0"/>
            <c:spPr>
              <a:solidFill>
                <a:srgbClr val="FF0000"/>
              </a:solidFill>
            </c:spPr>
          </c:dPt>
          <c:dPt>
            <c:idx val="1"/>
            <c:spPr>
              <a:solidFill>
                <a:srgbClr val="0070C0"/>
              </a:solidFill>
            </c:spPr>
          </c:dPt>
          <c:dLbls>
            <c:txPr>
              <a:bodyPr/>
              <a:lstStyle/>
              <a:p>
                <a:pPr>
                  <a:defRPr sz="1400"/>
                </a:pPr>
                <a:endParaRPr lang="es-CR"/>
              </a:p>
            </c:txPr>
            <c:showCatName val="1"/>
            <c:showPercent val="1"/>
          </c:dLbls>
          <c:cat>
            <c:strRef>
              <c:f>Hoja1!$A$1:$A$2</c:f>
              <c:strCache>
                <c:ptCount val="2"/>
                <c:pt idx="0">
                  <c:v>Femenino</c:v>
                </c:pt>
                <c:pt idx="1">
                  <c:v>Masculino</c:v>
                </c:pt>
              </c:strCache>
            </c:strRef>
          </c:cat>
          <c:val>
            <c:numRef>
              <c:f>Hoja1!$B$1:$B$2</c:f>
              <c:numCache>
                <c:formatCode>0%</c:formatCode>
                <c:ptCount val="2"/>
                <c:pt idx="0">
                  <c:v>0.85000000000000064</c:v>
                </c:pt>
                <c:pt idx="1">
                  <c:v>0.15000000000000022</c:v>
                </c:pt>
              </c:numCache>
            </c:numRef>
          </c:val>
        </c:ser>
        <c:dLbls>
          <c:showCatName val="1"/>
          <c:showPercent val="1"/>
        </c:dLbls>
      </c:pie3DChart>
    </c:plotArea>
    <c:plotVisOnly val="1"/>
    <c:dispBlanksAs val="zero"/>
  </c:chart>
  <c:spPr>
    <a:solidFill>
      <a:sysClr val="windowText" lastClr="000000"/>
    </a:solidFill>
  </c:sp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CR"/>
  <c:clrMapOvr bg1="dk1" tx1="lt1" bg2="dk2" tx2="lt2" accent1="accent1" accent2="accent2" accent3="accent3" accent4="accent4" accent5="accent5" accent6="accent6" hlink="hlink" folHlink="folHlink"/>
  <c:chart>
    <c:title>
      <c:tx>
        <c:rich>
          <a:bodyPr/>
          <a:lstStyle/>
          <a:p>
            <a:pPr>
              <a:defRPr sz="2000">
                <a:solidFill>
                  <a:schemeClr val="tx1"/>
                </a:solidFill>
              </a:defRPr>
            </a:pPr>
            <a:r>
              <a:rPr lang="es-PA" sz="2000" dirty="0">
                <a:solidFill>
                  <a:schemeClr val="tx1"/>
                </a:solidFill>
              </a:rPr>
              <a:t>Estudiantes</a:t>
            </a:r>
            <a:r>
              <a:rPr lang="es-PA" sz="2000" baseline="0" dirty="0">
                <a:solidFill>
                  <a:schemeClr val="tx1"/>
                </a:solidFill>
              </a:rPr>
              <a:t> de la Facultad de Enfermería del CRUA según carrera II </a:t>
            </a:r>
            <a:r>
              <a:rPr lang="es-PA" sz="2000" baseline="0" dirty="0" smtClean="0">
                <a:solidFill>
                  <a:schemeClr val="tx1"/>
                </a:solidFill>
              </a:rPr>
              <a:t> semestre </a:t>
            </a:r>
            <a:r>
              <a:rPr lang="es-PA" sz="2000" baseline="0" dirty="0">
                <a:solidFill>
                  <a:schemeClr val="tx1"/>
                </a:solidFill>
              </a:rPr>
              <a:t>2006</a:t>
            </a:r>
            <a:endParaRPr lang="es-PA" sz="2000" dirty="0">
              <a:solidFill>
                <a:schemeClr val="tx1"/>
              </a:solidFill>
            </a:endParaRPr>
          </a:p>
        </c:rich>
      </c:tx>
      <c:layout>
        <c:manualLayout>
          <c:xMode val="edge"/>
          <c:yMode val="edge"/>
          <c:x val="0.14079255187441223"/>
          <c:y val="4.6296296296296412E-2"/>
        </c:manualLayout>
      </c:layout>
      <c:spPr>
        <a:solidFill>
          <a:sysClr val="windowText" lastClr="000000"/>
        </a:solidFill>
      </c:spPr>
    </c:title>
    <c:view3D>
      <c:rotX val="30"/>
      <c:perspective val="30"/>
    </c:view3D>
    <c:plotArea>
      <c:layout>
        <c:manualLayout>
          <c:layoutTarget val="inner"/>
          <c:xMode val="edge"/>
          <c:yMode val="edge"/>
          <c:x val="9.0569764089385843E-2"/>
          <c:y val="0.30381928524050333"/>
          <c:w val="0.80638492561087205"/>
          <c:h val="0.59380169346369538"/>
        </c:manualLayout>
      </c:layout>
      <c:pie3DChart>
        <c:varyColors val="1"/>
        <c:ser>
          <c:idx val="0"/>
          <c:order val="0"/>
          <c:explosion val="25"/>
          <c:dPt>
            <c:idx val="0"/>
            <c:spPr>
              <a:solidFill>
                <a:srgbClr val="FF0000"/>
              </a:solidFill>
            </c:spPr>
          </c:dPt>
          <c:dLbls>
            <c:dLbl>
              <c:idx val="0"/>
              <c:layout>
                <c:manualLayout>
                  <c:x val="-9.8364770236293766E-2"/>
                  <c:y val="-0.28432121955827155"/>
                </c:manualLayout>
              </c:layout>
              <c:tx>
                <c:rich>
                  <a:bodyPr/>
                  <a:lstStyle/>
                  <a:p>
                    <a:r>
                      <a:rPr lang="en-US" sz="1600" dirty="0" err="1">
                        <a:solidFill>
                          <a:schemeClr val="tx1"/>
                        </a:solidFill>
                      </a:rPr>
                      <a:t>Licenciatura</a:t>
                    </a:r>
                    <a:r>
                      <a:rPr lang="en-US" sz="1600" dirty="0">
                        <a:solidFill>
                          <a:schemeClr val="tx1"/>
                        </a:solidFill>
                      </a:rPr>
                      <a:t>
90%</a:t>
                    </a:r>
                    <a:endParaRPr lang="en-US" sz="1000" dirty="0">
                      <a:solidFill>
                        <a:schemeClr val="bg1"/>
                      </a:solidFill>
                    </a:endParaRPr>
                  </a:p>
                </c:rich>
              </c:tx>
              <c:showCatName val="1"/>
              <c:showPercent val="1"/>
            </c:dLbl>
            <c:dLbl>
              <c:idx val="1"/>
              <c:layout>
                <c:manualLayout>
                  <c:x val="-7.419757434123978E-3"/>
                  <c:y val="3.279899134863052E-2"/>
                </c:manualLayout>
              </c:layout>
              <c:tx>
                <c:rich>
                  <a:bodyPr/>
                  <a:lstStyle/>
                  <a:p>
                    <a:r>
                      <a:rPr lang="en-US" sz="1600" dirty="0" err="1">
                        <a:solidFill>
                          <a:schemeClr val="tx1"/>
                        </a:solidFill>
                      </a:rPr>
                      <a:t>Técnico</a:t>
                    </a:r>
                    <a:r>
                      <a:rPr lang="en-US" sz="1600" dirty="0">
                        <a:solidFill>
                          <a:schemeClr val="tx1"/>
                        </a:solidFill>
                      </a:rPr>
                      <a:t>
10%</a:t>
                    </a:r>
                    <a:endParaRPr lang="en-US" dirty="0">
                      <a:solidFill>
                        <a:schemeClr val="bg1"/>
                      </a:solidFill>
                    </a:endParaRPr>
                  </a:p>
                </c:rich>
              </c:tx>
              <c:showCatName val="1"/>
              <c:showPercent val="1"/>
            </c:dLbl>
            <c:spPr>
              <a:noFill/>
            </c:spPr>
            <c:txPr>
              <a:bodyPr/>
              <a:lstStyle/>
              <a:p>
                <a:pPr>
                  <a:defRPr sz="1600">
                    <a:solidFill>
                      <a:schemeClr val="tx1"/>
                    </a:solidFill>
                  </a:defRPr>
                </a:pPr>
                <a:endParaRPr lang="es-CR"/>
              </a:p>
            </c:txPr>
            <c:showCatName val="1"/>
            <c:showPercent val="1"/>
          </c:dLbls>
          <c:cat>
            <c:strRef>
              <c:f>Hoja1!$A$4:$A$5</c:f>
              <c:strCache>
                <c:ptCount val="2"/>
                <c:pt idx="0">
                  <c:v>Licenciatura</c:v>
                </c:pt>
                <c:pt idx="1">
                  <c:v>Técnico</c:v>
                </c:pt>
              </c:strCache>
            </c:strRef>
          </c:cat>
          <c:val>
            <c:numRef>
              <c:f>Hoja1!$B$4:$B$5</c:f>
              <c:numCache>
                <c:formatCode>0%</c:formatCode>
                <c:ptCount val="2"/>
                <c:pt idx="0">
                  <c:v>0.9</c:v>
                </c:pt>
                <c:pt idx="1">
                  <c:v>0.1</c:v>
                </c:pt>
              </c:numCache>
            </c:numRef>
          </c:val>
        </c:ser>
        <c:dLbls>
          <c:showCatName val="1"/>
          <c:showPercent val="1"/>
        </c:dLbls>
      </c:pie3DChart>
    </c:plotArea>
    <c:plotVisOnly val="1"/>
    <c:dispBlanksAs val="zero"/>
  </c:chart>
  <c:spPr>
    <a:solidFill>
      <a:sysClr val="windowText" lastClr="000000"/>
    </a:solidFill>
  </c:sp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CR"/>
  <c:style val="40"/>
  <c:clrMapOvr bg1="dk1" tx1="lt1" bg2="dk2" tx2="lt2" accent1="accent1" accent2="accent2" accent3="accent3" accent4="accent4" accent5="accent5" accent6="accent6" hlink="hlink" folHlink="folHlink"/>
  <c:chart>
    <c:title>
      <c:tx>
        <c:rich>
          <a:bodyPr/>
          <a:lstStyle/>
          <a:p>
            <a:pPr>
              <a:defRPr sz="1800">
                <a:solidFill>
                  <a:schemeClr val="tx1"/>
                </a:solidFill>
              </a:defRPr>
            </a:pPr>
            <a:r>
              <a:rPr lang="es-PA" sz="1800" dirty="0">
                <a:solidFill>
                  <a:schemeClr val="tx1"/>
                </a:solidFill>
              </a:rPr>
              <a:t>Edad</a:t>
            </a:r>
            <a:r>
              <a:rPr lang="es-PA" sz="1800" baseline="0" dirty="0">
                <a:solidFill>
                  <a:schemeClr val="tx1"/>
                </a:solidFill>
              </a:rPr>
              <a:t> de inicio de consumo de alcohol en los estudiantes de la Facultad de Enfermería CRUA. </a:t>
            </a:r>
            <a:endParaRPr lang="es-PA" sz="1800" baseline="0" dirty="0" smtClean="0">
              <a:solidFill>
                <a:schemeClr val="tx1"/>
              </a:solidFill>
            </a:endParaRPr>
          </a:p>
          <a:p>
            <a:pPr>
              <a:defRPr sz="1800">
                <a:solidFill>
                  <a:schemeClr val="tx1"/>
                </a:solidFill>
              </a:defRPr>
            </a:pPr>
            <a:r>
              <a:rPr lang="es-PA" sz="1800" baseline="0" dirty="0" smtClean="0">
                <a:solidFill>
                  <a:schemeClr val="tx1"/>
                </a:solidFill>
              </a:rPr>
              <a:t>II </a:t>
            </a:r>
            <a:r>
              <a:rPr lang="es-PA" sz="1800" baseline="0" dirty="0">
                <a:solidFill>
                  <a:schemeClr val="tx1"/>
                </a:solidFill>
              </a:rPr>
              <a:t>semestre 2006</a:t>
            </a:r>
            <a:endParaRPr lang="es-PA" sz="1800" dirty="0">
              <a:solidFill>
                <a:schemeClr val="tx1"/>
              </a:solidFill>
            </a:endParaRPr>
          </a:p>
        </c:rich>
      </c:tx>
      <c:layout>
        <c:manualLayout>
          <c:xMode val="edge"/>
          <c:yMode val="edge"/>
          <c:x val="0.11063188976377952"/>
          <c:y val="0"/>
        </c:manualLayout>
      </c:layout>
    </c:title>
    <c:view3D>
      <c:rAngAx val="1"/>
    </c:view3D>
    <c:plotArea>
      <c:layout/>
      <c:pie3DChart>
        <c:varyColors val="1"/>
        <c:ser>
          <c:idx val="0"/>
          <c:order val="0"/>
          <c:explosion val="25"/>
          <c:dPt>
            <c:idx val="0"/>
            <c:spPr>
              <a:solidFill>
                <a:srgbClr val="A7F7F7"/>
              </a:solidFill>
            </c:spPr>
          </c:dPt>
          <c:dPt>
            <c:idx val="1"/>
            <c:spPr>
              <a:solidFill>
                <a:srgbClr val="0070C0"/>
              </a:solidFill>
            </c:spPr>
          </c:dPt>
          <c:dPt>
            <c:idx val="2"/>
            <c:explosion val="47"/>
            <c:spPr>
              <a:solidFill>
                <a:srgbClr val="FFC000"/>
              </a:solidFill>
            </c:spPr>
          </c:dPt>
          <c:dPt>
            <c:idx val="3"/>
            <c:spPr>
              <a:solidFill>
                <a:srgbClr val="FF0000"/>
              </a:solidFill>
            </c:spPr>
          </c:dPt>
          <c:dLbls>
            <c:txPr>
              <a:bodyPr/>
              <a:lstStyle/>
              <a:p>
                <a:pPr>
                  <a:defRPr sz="1600">
                    <a:solidFill>
                      <a:schemeClr val="tx1"/>
                    </a:solidFill>
                  </a:defRPr>
                </a:pPr>
                <a:endParaRPr lang="es-CR"/>
              </a:p>
            </c:txPr>
            <c:showPercent val="1"/>
          </c:dLbls>
          <c:cat>
            <c:strRef>
              <c:f>Hoja1!$A$26:$A$29</c:f>
              <c:strCache>
                <c:ptCount val="4"/>
                <c:pt idx="0">
                  <c:v>Nunca</c:v>
                </c:pt>
                <c:pt idx="1">
                  <c:v>Menos de 12</c:v>
                </c:pt>
                <c:pt idx="2">
                  <c:v>12-17 Años</c:v>
                </c:pt>
                <c:pt idx="3">
                  <c:v>18 y más</c:v>
                </c:pt>
              </c:strCache>
            </c:strRef>
          </c:cat>
          <c:val>
            <c:numRef>
              <c:f>Hoja1!$B$26:$B$29</c:f>
              <c:numCache>
                <c:formatCode>0.0%</c:formatCode>
                <c:ptCount val="4"/>
                <c:pt idx="0">
                  <c:v>0.16800000000000001</c:v>
                </c:pt>
                <c:pt idx="1">
                  <c:v>8.0000000000000158E-3</c:v>
                </c:pt>
                <c:pt idx="2">
                  <c:v>0.34</c:v>
                </c:pt>
                <c:pt idx="3">
                  <c:v>0.48300000000000032</c:v>
                </c:pt>
              </c:numCache>
            </c:numRef>
          </c:val>
        </c:ser>
        <c:dLbls>
          <c:showPercent val="1"/>
        </c:dLbls>
      </c:pie3DChart>
    </c:plotArea>
    <c:legend>
      <c:legendPos val="t"/>
      <c:txPr>
        <a:bodyPr/>
        <a:lstStyle/>
        <a:p>
          <a:pPr>
            <a:defRPr sz="1600">
              <a:solidFill>
                <a:schemeClr val="tx1"/>
              </a:solidFill>
            </a:defRPr>
          </a:pPr>
          <a:endParaRPr lang="es-CR"/>
        </a:p>
      </c:txPr>
    </c:legend>
    <c:plotVisOnly val="1"/>
    <c:dispBlanksAs val="zero"/>
  </c:chart>
  <c:spPr>
    <a:solidFill>
      <a:sysClr val="windowText" lastClr="000000"/>
    </a:solidFill>
  </c:sp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CR"/>
  <c:clrMapOvr bg1="dk1" tx1="lt1" bg2="dk2" tx2="lt2" accent1="accent1" accent2="accent2" accent3="accent3" accent4="accent4" accent5="accent5" accent6="accent6" hlink="hlink" folHlink="folHlink"/>
  <c:chart>
    <c:title>
      <c:tx>
        <c:rich>
          <a:bodyPr/>
          <a:lstStyle/>
          <a:p>
            <a:pPr>
              <a:defRPr sz="1800"/>
            </a:pPr>
            <a:r>
              <a:rPr lang="es-PA" sz="1800"/>
              <a:t>Estado</a:t>
            </a:r>
            <a:r>
              <a:rPr lang="es-PA" sz="1800" baseline="0"/>
              <a:t> nutricional de los estudiantes de la Facultad de Enfermería del CRUA. II semestre 2006</a:t>
            </a:r>
            <a:endParaRPr lang="es-PA" sz="1800"/>
          </a:p>
        </c:rich>
      </c:tx>
    </c:title>
    <c:view3D>
      <c:rAngAx val="1"/>
    </c:view3D>
    <c:plotArea>
      <c:layout/>
      <c:bar3DChart>
        <c:barDir val="col"/>
        <c:grouping val="clustered"/>
        <c:ser>
          <c:idx val="0"/>
          <c:order val="0"/>
          <c:dPt>
            <c:idx val="0"/>
            <c:spPr>
              <a:gradFill>
                <a:gsLst>
                  <a:gs pos="50000">
                    <a:srgbClr val="4F81BD">
                      <a:tint val="44500"/>
                      <a:satMod val="160000"/>
                    </a:srgbClr>
                  </a:gs>
                  <a:gs pos="100000">
                    <a:srgbClr val="4F81BD">
                      <a:tint val="23500"/>
                      <a:satMod val="160000"/>
                    </a:srgbClr>
                  </a:gs>
                </a:gsLst>
                <a:lin ang="5400000" scaled="0"/>
              </a:gradFill>
            </c:spPr>
          </c:dPt>
          <c:dPt>
            <c:idx val="1"/>
            <c:spPr>
              <a:gradFill>
                <a:gsLst>
                  <a:gs pos="25000">
                    <a:srgbClr val="92D050"/>
                  </a:gs>
                  <a:gs pos="64000">
                    <a:srgbClr val="4F81BD">
                      <a:tint val="23500"/>
                      <a:satMod val="160000"/>
                    </a:srgbClr>
                  </a:gs>
                </a:gsLst>
                <a:lin ang="5400000" scaled="0"/>
              </a:gradFill>
            </c:spPr>
          </c:dPt>
          <c:dPt>
            <c:idx val="2"/>
            <c:spPr>
              <a:gradFill>
                <a:gsLst>
                  <a:gs pos="18000">
                    <a:srgbClr val="FF0000"/>
                  </a:gs>
                  <a:gs pos="61000">
                    <a:srgbClr val="FF0000"/>
                  </a:gs>
                  <a:gs pos="94000">
                    <a:srgbClr val="4F81BD">
                      <a:tint val="23500"/>
                      <a:satMod val="160000"/>
                    </a:srgbClr>
                  </a:gs>
                </a:gsLst>
                <a:lin ang="5400000" scaled="0"/>
              </a:gradFill>
            </c:spPr>
          </c:dPt>
          <c:dPt>
            <c:idx val="3"/>
            <c:spPr>
              <a:solidFill>
                <a:srgbClr val="FF0000"/>
              </a:solidFill>
            </c:spPr>
          </c:dPt>
          <c:dLbls>
            <c:dLbl>
              <c:idx val="0"/>
              <c:layout>
                <c:manualLayout>
                  <c:x val="1.0396361273554254E-2"/>
                  <c:y val="-4.2742040672616943E-2"/>
                </c:manualLayout>
              </c:layout>
              <c:showVal val="1"/>
            </c:dLbl>
            <c:dLbl>
              <c:idx val="1"/>
              <c:layout>
                <c:manualLayout>
                  <c:x val="-4.764943872007512E-17"/>
                  <c:y val="-1.8018023130601725E-2"/>
                </c:manualLayout>
              </c:layout>
              <c:showVal val="1"/>
            </c:dLbl>
            <c:dLbl>
              <c:idx val="2"/>
              <c:layout>
                <c:manualLayout>
                  <c:x val="2.0792722547108507E-2"/>
                  <c:y val="-6.0402087278453406E-2"/>
                </c:manualLayout>
              </c:layout>
              <c:showVal val="1"/>
            </c:dLbl>
            <c:dLbl>
              <c:idx val="3"/>
              <c:layout>
                <c:manualLayout>
                  <c:x val="1.8193632228720044E-2"/>
                  <c:y val="-3.9281783981753762E-2"/>
                </c:manualLayout>
              </c:layout>
              <c:showVal val="1"/>
            </c:dLbl>
            <c:txPr>
              <a:bodyPr/>
              <a:lstStyle/>
              <a:p>
                <a:pPr>
                  <a:defRPr sz="1600"/>
                </a:pPr>
                <a:endParaRPr lang="es-CR"/>
              </a:p>
            </c:txPr>
            <c:showVal val="1"/>
          </c:dLbls>
          <c:cat>
            <c:strRef>
              <c:f>Hoja1!$A$38:$A$41</c:f>
              <c:strCache>
                <c:ptCount val="4"/>
                <c:pt idx="0">
                  <c:v>Bajo Peso</c:v>
                </c:pt>
                <c:pt idx="1">
                  <c:v>Peso Normal</c:v>
                </c:pt>
                <c:pt idx="2">
                  <c:v>Sobrepeso</c:v>
                </c:pt>
                <c:pt idx="3">
                  <c:v>Obesidad</c:v>
                </c:pt>
              </c:strCache>
            </c:strRef>
          </c:cat>
          <c:val>
            <c:numRef>
              <c:f>Hoja1!$B$38:$B$41</c:f>
              <c:numCache>
                <c:formatCode>0.0%</c:formatCode>
                <c:ptCount val="4"/>
                <c:pt idx="0">
                  <c:v>0.10500000000000002</c:v>
                </c:pt>
                <c:pt idx="1">
                  <c:v>0.63900000000000101</c:v>
                </c:pt>
                <c:pt idx="2">
                  <c:v>0.19700000000000001</c:v>
                </c:pt>
                <c:pt idx="3">
                  <c:v>4.2000000000000023E-2</c:v>
                </c:pt>
              </c:numCache>
            </c:numRef>
          </c:val>
        </c:ser>
        <c:dLbls>
          <c:showVal val="1"/>
        </c:dLbls>
        <c:shape val="box"/>
        <c:axId val="56019584"/>
        <c:axId val="56021376"/>
        <c:axId val="0"/>
      </c:bar3DChart>
      <c:catAx>
        <c:axId val="56019584"/>
        <c:scaling>
          <c:orientation val="minMax"/>
        </c:scaling>
        <c:axPos val="b"/>
        <c:majorTickMark val="none"/>
        <c:tickLblPos val="nextTo"/>
        <c:txPr>
          <a:bodyPr/>
          <a:lstStyle/>
          <a:p>
            <a:pPr>
              <a:defRPr sz="2000"/>
            </a:pPr>
            <a:endParaRPr lang="es-CR"/>
          </a:p>
        </c:txPr>
        <c:crossAx val="56021376"/>
        <c:crosses val="autoZero"/>
        <c:auto val="1"/>
        <c:lblAlgn val="ctr"/>
        <c:lblOffset val="100"/>
      </c:catAx>
      <c:valAx>
        <c:axId val="56021376"/>
        <c:scaling>
          <c:orientation val="minMax"/>
        </c:scaling>
        <c:delete val="1"/>
        <c:axPos val="l"/>
        <c:numFmt formatCode="0.0%" sourceLinked="1"/>
        <c:majorTickMark val="none"/>
        <c:tickLblPos val="none"/>
        <c:crossAx val="56019584"/>
        <c:crosses val="autoZero"/>
        <c:crossBetween val="between"/>
      </c:valAx>
    </c:plotArea>
    <c:plotVisOnly val="1"/>
    <c:dispBlanksAs val="gap"/>
  </c:chart>
  <c:spPr>
    <a:solidFill>
      <a:sysClr val="windowText" lastClr="000000"/>
    </a:solidFill>
  </c:spPr>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PA"/>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EBEFCE6-9D8B-40E8-B7AC-9B7CFE97B7C7}" type="datetimeFigureOut">
              <a:rPr lang="es-PA"/>
              <a:pPr>
                <a:defRPr/>
              </a:pPr>
              <a:t>11/08/2010</a:t>
            </a:fld>
            <a:endParaRPr lang="es-PA"/>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PA"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PA"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PA"/>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58CB677-B3C8-4F06-B562-43C89784FF05}" type="slidenum">
              <a:rPr lang="es-PA"/>
              <a:pPr>
                <a:defRPr/>
              </a:pPr>
              <a:t>‹Nº›</a:t>
            </a:fld>
            <a:endParaRPr lang="es-P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072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E9917706-9DAF-4258-B9D6-E90D89A66241}" type="slidenum">
              <a:rPr lang="es-PA" smtClean="0"/>
              <a:pPr>
                <a:defRPr/>
              </a:pPr>
              <a:t>26</a:t>
            </a:fld>
            <a:endParaRPr lang="es-P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2A5BE9A8-659F-447E-BD2D-32EC37B437B8}" type="datetime1">
              <a:rPr lang="es-PA"/>
              <a:pPr>
                <a:defRPr/>
              </a:pPr>
              <a:t>11/08/2010</a:t>
            </a:fld>
            <a:endParaRPr lang="es-PA"/>
          </a:p>
        </p:txBody>
      </p:sp>
      <p:sp>
        <p:nvSpPr>
          <p:cNvPr id="5" name="4 Marcador de pie de página"/>
          <p:cNvSpPr>
            <a:spLocks noGrp="1"/>
          </p:cNvSpPr>
          <p:nvPr>
            <p:ph type="ftr" sz="quarter" idx="11"/>
          </p:nvPr>
        </p:nvSpPr>
        <p:spPr/>
        <p:txBody>
          <a:bodyPr/>
          <a:lstStyle>
            <a:lvl1pPr>
              <a:defRPr/>
            </a:lvl1pPr>
          </a:lstStyle>
          <a:p>
            <a:pPr>
              <a:defRPr/>
            </a:pPr>
            <a:endParaRPr lang="es-PA"/>
          </a:p>
        </p:txBody>
      </p:sp>
      <p:sp>
        <p:nvSpPr>
          <p:cNvPr id="6" name="5 Marcador de número de diapositiva"/>
          <p:cNvSpPr>
            <a:spLocks noGrp="1"/>
          </p:cNvSpPr>
          <p:nvPr>
            <p:ph type="sldNum" sz="quarter" idx="12"/>
          </p:nvPr>
        </p:nvSpPr>
        <p:spPr/>
        <p:txBody>
          <a:bodyPr/>
          <a:lstStyle>
            <a:lvl1pPr>
              <a:defRPr/>
            </a:lvl1pPr>
          </a:lstStyle>
          <a:p>
            <a:pPr>
              <a:defRPr/>
            </a:pPr>
            <a:fld id="{D2864EF4-A6AC-4DFA-9BB9-F4A764313ECB}" type="slidenum">
              <a:rPr lang="es-PA"/>
              <a:pPr>
                <a:defRPr/>
              </a:pPr>
              <a:t>‹Nº›</a:t>
            </a:fld>
            <a:endParaRPr lang="es-P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5789D86A-1B5E-4AC3-A330-DCDA28050297}" type="datetime1">
              <a:rPr lang="es-PA"/>
              <a:pPr>
                <a:defRPr/>
              </a:pPr>
              <a:t>11/08/2010</a:t>
            </a:fld>
            <a:endParaRPr lang="es-PA"/>
          </a:p>
        </p:txBody>
      </p:sp>
      <p:sp>
        <p:nvSpPr>
          <p:cNvPr id="5" name="4 Marcador de pie de página"/>
          <p:cNvSpPr>
            <a:spLocks noGrp="1"/>
          </p:cNvSpPr>
          <p:nvPr>
            <p:ph type="ftr" sz="quarter" idx="11"/>
          </p:nvPr>
        </p:nvSpPr>
        <p:spPr/>
        <p:txBody>
          <a:bodyPr/>
          <a:lstStyle>
            <a:lvl1pPr>
              <a:defRPr/>
            </a:lvl1pPr>
          </a:lstStyle>
          <a:p>
            <a:pPr>
              <a:defRPr/>
            </a:pPr>
            <a:endParaRPr lang="es-PA"/>
          </a:p>
        </p:txBody>
      </p:sp>
      <p:sp>
        <p:nvSpPr>
          <p:cNvPr id="6" name="5 Marcador de número de diapositiva"/>
          <p:cNvSpPr>
            <a:spLocks noGrp="1"/>
          </p:cNvSpPr>
          <p:nvPr>
            <p:ph type="sldNum" sz="quarter" idx="12"/>
          </p:nvPr>
        </p:nvSpPr>
        <p:spPr/>
        <p:txBody>
          <a:bodyPr/>
          <a:lstStyle>
            <a:lvl1pPr>
              <a:defRPr/>
            </a:lvl1pPr>
          </a:lstStyle>
          <a:p>
            <a:pPr>
              <a:defRPr/>
            </a:pPr>
            <a:fld id="{73FD7D92-1636-48CF-826D-D2A62F2FAD55}" type="slidenum">
              <a:rPr lang="es-PA"/>
              <a:pPr>
                <a:defRPr/>
              </a:pPr>
              <a:t>‹Nº›</a:t>
            </a:fld>
            <a:endParaRPr lang="es-P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5ED4DFCA-04C9-4BD3-B3B0-0D82D0C6446E}" type="datetime1">
              <a:rPr lang="es-PA"/>
              <a:pPr>
                <a:defRPr/>
              </a:pPr>
              <a:t>11/08/2010</a:t>
            </a:fld>
            <a:endParaRPr lang="es-PA"/>
          </a:p>
        </p:txBody>
      </p:sp>
      <p:sp>
        <p:nvSpPr>
          <p:cNvPr id="5" name="4 Marcador de pie de página"/>
          <p:cNvSpPr>
            <a:spLocks noGrp="1"/>
          </p:cNvSpPr>
          <p:nvPr>
            <p:ph type="ftr" sz="quarter" idx="11"/>
          </p:nvPr>
        </p:nvSpPr>
        <p:spPr/>
        <p:txBody>
          <a:bodyPr/>
          <a:lstStyle>
            <a:lvl1pPr>
              <a:defRPr/>
            </a:lvl1pPr>
          </a:lstStyle>
          <a:p>
            <a:pPr>
              <a:defRPr/>
            </a:pPr>
            <a:endParaRPr lang="es-PA"/>
          </a:p>
        </p:txBody>
      </p:sp>
      <p:sp>
        <p:nvSpPr>
          <p:cNvPr id="6" name="5 Marcador de número de diapositiva"/>
          <p:cNvSpPr>
            <a:spLocks noGrp="1"/>
          </p:cNvSpPr>
          <p:nvPr>
            <p:ph type="sldNum" sz="quarter" idx="12"/>
          </p:nvPr>
        </p:nvSpPr>
        <p:spPr/>
        <p:txBody>
          <a:bodyPr/>
          <a:lstStyle>
            <a:lvl1pPr>
              <a:defRPr/>
            </a:lvl1pPr>
          </a:lstStyle>
          <a:p>
            <a:pPr>
              <a:defRPr/>
            </a:pPr>
            <a:fld id="{110090EB-351D-44C1-BD0D-B7310022A79F}" type="slidenum">
              <a:rPr lang="es-PA"/>
              <a:pPr>
                <a:defRPr/>
              </a:pPr>
              <a:t>‹Nº›</a:t>
            </a:fld>
            <a:endParaRPr lang="es-P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1892C810-15EC-4ECF-96ED-4A25D548A19B}" type="datetime1">
              <a:rPr lang="es-PA"/>
              <a:pPr>
                <a:defRPr/>
              </a:pPr>
              <a:t>11/08/2010</a:t>
            </a:fld>
            <a:endParaRPr lang="es-PA"/>
          </a:p>
        </p:txBody>
      </p:sp>
      <p:sp>
        <p:nvSpPr>
          <p:cNvPr id="5" name="4 Marcador de pie de página"/>
          <p:cNvSpPr>
            <a:spLocks noGrp="1"/>
          </p:cNvSpPr>
          <p:nvPr>
            <p:ph type="ftr" sz="quarter" idx="11"/>
          </p:nvPr>
        </p:nvSpPr>
        <p:spPr/>
        <p:txBody>
          <a:bodyPr/>
          <a:lstStyle>
            <a:lvl1pPr>
              <a:defRPr/>
            </a:lvl1pPr>
          </a:lstStyle>
          <a:p>
            <a:pPr>
              <a:defRPr/>
            </a:pPr>
            <a:endParaRPr lang="es-PA"/>
          </a:p>
        </p:txBody>
      </p:sp>
      <p:sp>
        <p:nvSpPr>
          <p:cNvPr id="6" name="5 Marcador de número de diapositiva"/>
          <p:cNvSpPr>
            <a:spLocks noGrp="1"/>
          </p:cNvSpPr>
          <p:nvPr>
            <p:ph type="sldNum" sz="quarter" idx="12"/>
          </p:nvPr>
        </p:nvSpPr>
        <p:spPr/>
        <p:txBody>
          <a:bodyPr/>
          <a:lstStyle>
            <a:lvl1pPr>
              <a:defRPr/>
            </a:lvl1pPr>
          </a:lstStyle>
          <a:p>
            <a:pPr>
              <a:defRPr/>
            </a:pPr>
            <a:fld id="{6A06D2D3-DB0A-40BB-A93F-97614A020AAD}" type="slidenum">
              <a:rPr lang="es-PA"/>
              <a:pPr>
                <a:defRPr/>
              </a:pPr>
              <a:t>‹Nº›</a:t>
            </a:fld>
            <a:endParaRPr lang="es-P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5527799C-4661-4167-893E-CF6DDAAC01A8}" type="datetime1">
              <a:rPr lang="es-PA"/>
              <a:pPr>
                <a:defRPr/>
              </a:pPr>
              <a:t>11/08/2010</a:t>
            </a:fld>
            <a:endParaRPr lang="es-PA"/>
          </a:p>
        </p:txBody>
      </p:sp>
      <p:sp>
        <p:nvSpPr>
          <p:cNvPr id="5" name="4 Marcador de pie de página"/>
          <p:cNvSpPr>
            <a:spLocks noGrp="1"/>
          </p:cNvSpPr>
          <p:nvPr>
            <p:ph type="ftr" sz="quarter" idx="11"/>
          </p:nvPr>
        </p:nvSpPr>
        <p:spPr/>
        <p:txBody>
          <a:bodyPr/>
          <a:lstStyle>
            <a:lvl1pPr>
              <a:defRPr/>
            </a:lvl1pPr>
          </a:lstStyle>
          <a:p>
            <a:pPr>
              <a:defRPr/>
            </a:pPr>
            <a:endParaRPr lang="es-PA"/>
          </a:p>
        </p:txBody>
      </p:sp>
      <p:sp>
        <p:nvSpPr>
          <p:cNvPr id="6" name="5 Marcador de número de diapositiva"/>
          <p:cNvSpPr>
            <a:spLocks noGrp="1"/>
          </p:cNvSpPr>
          <p:nvPr>
            <p:ph type="sldNum" sz="quarter" idx="12"/>
          </p:nvPr>
        </p:nvSpPr>
        <p:spPr/>
        <p:txBody>
          <a:bodyPr/>
          <a:lstStyle>
            <a:lvl1pPr>
              <a:defRPr/>
            </a:lvl1pPr>
          </a:lstStyle>
          <a:p>
            <a:pPr>
              <a:defRPr/>
            </a:pPr>
            <a:fld id="{9F2F21E6-218C-46BC-88CF-463E8DC01D29}" type="slidenum">
              <a:rPr lang="es-PA"/>
              <a:pPr>
                <a:defRPr/>
              </a:pPr>
              <a:t>‹Nº›</a:t>
            </a:fld>
            <a:endParaRPr lang="es-P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5DB0CB6F-B4F4-4633-BB7D-A0D7B837794A}" type="datetime1">
              <a:rPr lang="es-PA"/>
              <a:pPr>
                <a:defRPr/>
              </a:pPr>
              <a:t>11/08/2010</a:t>
            </a:fld>
            <a:endParaRPr lang="es-PA"/>
          </a:p>
        </p:txBody>
      </p:sp>
      <p:sp>
        <p:nvSpPr>
          <p:cNvPr id="6" name="4 Marcador de pie de página"/>
          <p:cNvSpPr>
            <a:spLocks noGrp="1"/>
          </p:cNvSpPr>
          <p:nvPr>
            <p:ph type="ftr" sz="quarter" idx="11"/>
          </p:nvPr>
        </p:nvSpPr>
        <p:spPr/>
        <p:txBody>
          <a:bodyPr/>
          <a:lstStyle>
            <a:lvl1pPr>
              <a:defRPr/>
            </a:lvl1pPr>
          </a:lstStyle>
          <a:p>
            <a:pPr>
              <a:defRPr/>
            </a:pPr>
            <a:endParaRPr lang="es-PA"/>
          </a:p>
        </p:txBody>
      </p:sp>
      <p:sp>
        <p:nvSpPr>
          <p:cNvPr id="7" name="5 Marcador de número de diapositiva"/>
          <p:cNvSpPr>
            <a:spLocks noGrp="1"/>
          </p:cNvSpPr>
          <p:nvPr>
            <p:ph type="sldNum" sz="quarter" idx="12"/>
          </p:nvPr>
        </p:nvSpPr>
        <p:spPr/>
        <p:txBody>
          <a:bodyPr/>
          <a:lstStyle>
            <a:lvl1pPr>
              <a:defRPr/>
            </a:lvl1pPr>
          </a:lstStyle>
          <a:p>
            <a:pPr>
              <a:defRPr/>
            </a:pPr>
            <a:fld id="{0A260C9D-4A69-4BD0-B9C9-0E2610D367C6}" type="slidenum">
              <a:rPr lang="es-PA"/>
              <a:pPr>
                <a:defRPr/>
              </a:pPr>
              <a:t>‹Nº›</a:t>
            </a:fld>
            <a:endParaRPr lang="es-P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49132C45-9F7B-449F-8A3D-9509394B83D9}" type="datetime1">
              <a:rPr lang="es-PA"/>
              <a:pPr>
                <a:defRPr/>
              </a:pPr>
              <a:t>11/08/2010</a:t>
            </a:fld>
            <a:endParaRPr lang="es-PA"/>
          </a:p>
        </p:txBody>
      </p:sp>
      <p:sp>
        <p:nvSpPr>
          <p:cNvPr id="8" name="4 Marcador de pie de página"/>
          <p:cNvSpPr>
            <a:spLocks noGrp="1"/>
          </p:cNvSpPr>
          <p:nvPr>
            <p:ph type="ftr" sz="quarter" idx="11"/>
          </p:nvPr>
        </p:nvSpPr>
        <p:spPr/>
        <p:txBody>
          <a:bodyPr/>
          <a:lstStyle>
            <a:lvl1pPr>
              <a:defRPr/>
            </a:lvl1pPr>
          </a:lstStyle>
          <a:p>
            <a:pPr>
              <a:defRPr/>
            </a:pPr>
            <a:endParaRPr lang="es-PA"/>
          </a:p>
        </p:txBody>
      </p:sp>
      <p:sp>
        <p:nvSpPr>
          <p:cNvPr id="9" name="5 Marcador de número de diapositiva"/>
          <p:cNvSpPr>
            <a:spLocks noGrp="1"/>
          </p:cNvSpPr>
          <p:nvPr>
            <p:ph type="sldNum" sz="quarter" idx="12"/>
          </p:nvPr>
        </p:nvSpPr>
        <p:spPr/>
        <p:txBody>
          <a:bodyPr/>
          <a:lstStyle>
            <a:lvl1pPr>
              <a:defRPr/>
            </a:lvl1pPr>
          </a:lstStyle>
          <a:p>
            <a:pPr>
              <a:defRPr/>
            </a:pPr>
            <a:fld id="{319633E1-F297-4B2D-83D1-71CAD9AAE05A}" type="slidenum">
              <a:rPr lang="es-PA"/>
              <a:pPr>
                <a:defRPr/>
              </a:pPr>
              <a:t>‹Nº›</a:t>
            </a:fld>
            <a:endParaRPr lang="es-P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46A21C52-804E-47DB-8396-E2325BD2CC4B}" type="datetime1">
              <a:rPr lang="es-PA"/>
              <a:pPr>
                <a:defRPr/>
              </a:pPr>
              <a:t>11/08/2010</a:t>
            </a:fld>
            <a:endParaRPr lang="es-PA"/>
          </a:p>
        </p:txBody>
      </p:sp>
      <p:sp>
        <p:nvSpPr>
          <p:cNvPr id="4" name="4 Marcador de pie de página"/>
          <p:cNvSpPr>
            <a:spLocks noGrp="1"/>
          </p:cNvSpPr>
          <p:nvPr>
            <p:ph type="ftr" sz="quarter" idx="11"/>
          </p:nvPr>
        </p:nvSpPr>
        <p:spPr/>
        <p:txBody>
          <a:bodyPr/>
          <a:lstStyle>
            <a:lvl1pPr>
              <a:defRPr/>
            </a:lvl1pPr>
          </a:lstStyle>
          <a:p>
            <a:pPr>
              <a:defRPr/>
            </a:pPr>
            <a:endParaRPr lang="es-PA"/>
          </a:p>
        </p:txBody>
      </p:sp>
      <p:sp>
        <p:nvSpPr>
          <p:cNvPr id="5" name="5 Marcador de número de diapositiva"/>
          <p:cNvSpPr>
            <a:spLocks noGrp="1"/>
          </p:cNvSpPr>
          <p:nvPr>
            <p:ph type="sldNum" sz="quarter" idx="12"/>
          </p:nvPr>
        </p:nvSpPr>
        <p:spPr/>
        <p:txBody>
          <a:bodyPr/>
          <a:lstStyle>
            <a:lvl1pPr>
              <a:defRPr/>
            </a:lvl1pPr>
          </a:lstStyle>
          <a:p>
            <a:pPr>
              <a:defRPr/>
            </a:pPr>
            <a:fld id="{4BF5B2A8-2925-4737-9C56-9C2D2A11CC18}" type="slidenum">
              <a:rPr lang="es-PA"/>
              <a:pPr>
                <a:defRPr/>
              </a:pPr>
              <a:t>‹Nº›</a:t>
            </a:fld>
            <a:endParaRPr lang="es-P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41502791-DC6F-4C91-B7B4-308178EEE65A}" type="datetime1">
              <a:rPr lang="es-PA"/>
              <a:pPr>
                <a:defRPr/>
              </a:pPr>
              <a:t>11/08/2010</a:t>
            </a:fld>
            <a:endParaRPr lang="es-PA"/>
          </a:p>
        </p:txBody>
      </p:sp>
      <p:sp>
        <p:nvSpPr>
          <p:cNvPr id="3" name="4 Marcador de pie de página"/>
          <p:cNvSpPr>
            <a:spLocks noGrp="1"/>
          </p:cNvSpPr>
          <p:nvPr>
            <p:ph type="ftr" sz="quarter" idx="11"/>
          </p:nvPr>
        </p:nvSpPr>
        <p:spPr/>
        <p:txBody>
          <a:bodyPr/>
          <a:lstStyle>
            <a:lvl1pPr>
              <a:defRPr/>
            </a:lvl1pPr>
          </a:lstStyle>
          <a:p>
            <a:pPr>
              <a:defRPr/>
            </a:pPr>
            <a:endParaRPr lang="es-PA"/>
          </a:p>
        </p:txBody>
      </p:sp>
      <p:sp>
        <p:nvSpPr>
          <p:cNvPr id="4" name="5 Marcador de número de diapositiva"/>
          <p:cNvSpPr>
            <a:spLocks noGrp="1"/>
          </p:cNvSpPr>
          <p:nvPr>
            <p:ph type="sldNum" sz="quarter" idx="12"/>
          </p:nvPr>
        </p:nvSpPr>
        <p:spPr/>
        <p:txBody>
          <a:bodyPr/>
          <a:lstStyle>
            <a:lvl1pPr>
              <a:defRPr/>
            </a:lvl1pPr>
          </a:lstStyle>
          <a:p>
            <a:pPr>
              <a:defRPr/>
            </a:pPr>
            <a:fld id="{ECA42E3D-8926-4AAA-9A4D-A918C195BB1C}" type="slidenum">
              <a:rPr lang="es-PA"/>
              <a:pPr>
                <a:defRPr/>
              </a:pPr>
              <a:t>‹Nº›</a:t>
            </a:fld>
            <a:endParaRPr lang="es-P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FB85F62E-8129-4D20-A98D-2124F7695582}" type="datetime1">
              <a:rPr lang="es-PA"/>
              <a:pPr>
                <a:defRPr/>
              </a:pPr>
              <a:t>11/08/2010</a:t>
            </a:fld>
            <a:endParaRPr lang="es-PA"/>
          </a:p>
        </p:txBody>
      </p:sp>
      <p:sp>
        <p:nvSpPr>
          <p:cNvPr id="6" name="4 Marcador de pie de página"/>
          <p:cNvSpPr>
            <a:spLocks noGrp="1"/>
          </p:cNvSpPr>
          <p:nvPr>
            <p:ph type="ftr" sz="quarter" idx="11"/>
          </p:nvPr>
        </p:nvSpPr>
        <p:spPr/>
        <p:txBody>
          <a:bodyPr/>
          <a:lstStyle>
            <a:lvl1pPr>
              <a:defRPr/>
            </a:lvl1pPr>
          </a:lstStyle>
          <a:p>
            <a:pPr>
              <a:defRPr/>
            </a:pPr>
            <a:endParaRPr lang="es-PA"/>
          </a:p>
        </p:txBody>
      </p:sp>
      <p:sp>
        <p:nvSpPr>
          <p:cNvPr id="7" name="5 Marcador de número de diapositiva"/>
          <p:cNvSpPr>
            <a:spLocks noGrp="1"/>
          </p:cNvSpPr>
          <p:nvPr>
            <p:ph type="sldNum" sz="quarter" idx="12"/>
          </p:nvPr>
        </p:nvSpPr>
        <p:spPr/>
        <p:txBody>
          <a:bodyPr/>
          <a:lstStyle>
            <a:lvl1pPr>
              <a:defRPr/>
            </a:lvl1pPr>
          </a:lstStyle>
          <a:p>
            <a:pPr>
              <a:defRPr/>
            </a:pPr>
            <a:fld id="{CCDDA678-AC08-48FC-BE21-AC94D72E47FF}" type="slidenum">
              <a:rPr lang="es-PA"/>
              <a:pPr>
                <a:defRPr/>
              </a:pPr>
              <a:t>‹Nº›</a:t>
            </a:fld>
            <a:endParaRPr lang="es-P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D113B999-EC45-4A81-AB41-6B3A00DE2A46}" type="datetime1">
              <a:rPr lang="es-PA"/>
              <a:pPr>
                <a:defRPr/>
              </a:pPr>
              <a:t>11/08/2010</a:t>
            </a:fld>
            <a:endParaRPr lang="es-PA"/>
          </a:p>
        </p:txBody>
      </p:sp>
      <p:sp>
        <p:nvSpPr>
          <p:cNvPr id="6" name="4 Marcador de pie de página"/>
          <p:cNvSpPr>
            <a:spLocks noGrp="1"/>
          </p:cNvSpPr>
          <p:nvPr>
            <p:ph type="ftr" sz="quarter" idx="11"/>
          </p:nvPr>
        </p:nvSpPr>
        <p:spPr/>
        <p:txBody>
          <a:bodyPr/>
          <a:lstStyle>
            <a:lvl1pPr>
              <a:defRPr/>
            </a:lvl1pPr>
          </a:lstStyle>
          <a:p>
            <a:pPr>
              <a:defRPr/>
            </a:pPr>
            <a:endParaRPr lang="es-PA"/>
          </a:p>
        </p:txBody>
      </p:sp>
      <p:sp>
        <p:nvSpPr>
          <p:cNvPr id="7" name="5 Marcador de número de diapositiva"/>
          <p:cNvSpPr>
            <a:spLocks noGrp="1"/>
          </p:cNvSpPr>
          <p:nvPr>
            <p:ph type="sldNum" sz="quarter" idx="12"/>
          </p:nvPr>
        </p:nvSpPr>
        <p:spPr/>
        <p:txBody>
          <a:bodyPr/>
          <a:lstStyle>
            <a:lvl1pPr>
              <a:defRPr/>
            </a:lvl1pPr>
          </a:lstStyle>
          <a:p>
            <a:pPr>
              <a:defRPr/>
            </a:pPr>
            <a:fld id="{82D771AD-F80D-4F09-B335-5FA6D12CE6F5}" type="slidenum">
              <a:rPr lang="es-PA"/>
              <a:pPr>
                <a:defRPr/>
              </a:pPr>
              <a:t>‹Nº›</a:t>
            </a:fld>
            <a:endParaRPr lang="es-P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5000">
              <a:srgbClr val="546DA2"/>
            </a:gs>
            <a:gs pos="80000">
              <a:srgbClr val="002060"/>
            </a:gs>
            <a:gs pos="93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D3ABE6B5-A6EC-41B6-8B9C-D211378A8227}" type="datetime1">
              <a:rPr lang="es-PA"/>
              <a:pPr>
                <a:defRPr/>
              </a:pPr>
              <a:t>11/08/2010</a:t>
            </a:fld>
            <a:endParaRPr lang="es-PA"/>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PA"/>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C9A5BB4-9EDA-4893-A678-9B6AB82AA6C9}" type="slidenum">
              <a:rPr lang="es-PA"/>
              <a:pPr>
                <a:defRPr/>
              </a:pPr>
              <a:t>‹Nº›</a:t>
            </a:fld>
            <a:endParaRPr lang="es-PA"/>
          </a:p>
        </p:txBody>
      </p:sp>
    </p:spTree>
  </p:cSld>
  <p:clrMap bg1="dk1" tx1="lt1" bg2="dk2" tx2="lt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www.ops.org.ni/index.php?option=com_remository&amp;Itemid=34&amp;func=fileinfo&amp;id=123"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8"/>
          <p:cNvPicPr>
            <a:picLocks noChangeAspect="1" noChangeArrowheads="1"/>
          </p:cNvPicPr>
          <p:nvPr/>
        </p:nvPicPr>
        <p:blipFill>
          <a:blip r:embed="rId2" cstate="print"/>
          <a:srcRect/>
          <a:stretch>
            <a:fillRect/>
          </a:stretch>
        </p:blipFill>
        <p:spPr bwMode="auto">
          <a:xfrm>
            <a:off x="7781925" y="-7938"/>
            <a:ext cx="1362075" cy="1104901"/>
          </a:xfrm>
          <a:prstGeom prst="rect">
            <a:avLst/>
          </a:prstGeom>
          <a:noFill/>
          <a:ln w="9525">
            <a:noFill/>
            <a:miter lim="800000"/>
            <a:headEnd/>
            <a:tailEnd/>
          </a:ln>
        </p:spPr>
      </p:pic>
      <p:pic>
        <p:nvPicPr>
          <p:cNvPr id="6" name="il_fi" descr="http://t3.gstatic.com/images?q=tbn:PKZ3LX9d3e_oOM:http://www.paises.com.mx/mapas/mapa-panama.gif&amp;t=1"/>
          <p:cNvPicPr/>
          <p:nvPr/>
        </p:nvPicPr>
        <p:blipFill>
          <a:blip r:embed="rId3" cstate="print">
            <a:extLst>
              <a:ext uri="{28A0092B-C50C-407E-A947-70E740481C1C}"/>
            </a:extLst>
          </a:blip>
          <a:srcRect/>
          <a:stretch>
            <a:fillRect/>
          </a:stretch>
        </p:blipFill>
        <p:spPr bwMode="auto">
          <a:xfrm>
            <a:off x="0" y="-7588"/>
            <a:ext cx="1538165" cy="877538"/>
          </a:xfrm>
          <a:prstGeom prst="rect">
            <a:avLst/>
          </a:prstGeom>
          <a:solidFill>
            <a:schemeClr val="accent1"/>
          </a:solidFill>
          <a:ln>
            <a:noFill/>
          </a:ln>
          <a:effectLst>
            <a:innerShdw blurRad="63500" dist="50800" dir="13500000">
              <a:prstClr val="black">
                <a:alpha val="50000"/>
              </a:prstClr>
            </a:innerShdw>
            <a:softEdge rad="112500"/>
          </a:effectLst>
        </p:spPr>
      </p:pic>
      <p:sp>
        <p:nvSpPr>
          <p:cNvPr id="25601" name="Rectangle 1"/>
          <p:cNvSpPr>
            <a:spLocks noChangeArrowheads="1"/>
          </p:cNvSpPr>
          <p:nvPr/>
        </p:nvSpPr>
        <p:spPr bwMode="auto">
          <a:xfrm>
            <a:off x="1671638" y="1268413"/>
            <a:ext cx="6215062" cy="1323975"/>
          </a:xfrm>
          <a:prstGeom prst="rect">
            <a:avLst/>
          </a:prstGeom>
          <a:noFill/>
          <a:ln w="9525">
            <a:noFill/>
            <a:miter lim="800000"/>
            <a:headEnd/>
            <a:tailEnd/>
          </a:ln>
          <a:effectLst/>
        </p:spPr>
        <p:txBody>
          <a:bodyPr anchor="ctr">
            <a:spAutoFit/>
          </a:bodyPr>
          <a:lstStyle/>
          <a:p>
            <a:pPr algn="ctr">
              <a:defRPr/>
            </a:pPr>
            <a:r>
              <a:rPr lang="es-PA" sz="1600" dirty="0">
                <a:effectLst>
                  <a:outerShdw blurRad="38100" dist="38100" dir="2700000" algn="tl">
                    <a:srgbClr val="000000">
                      <a:alpha val="43137"/>
                    </a:srgbClr>
                  </a:outerShdw>
                </a:effectLst>
                <a:latin typeface="Arial" pitchFamily="34" charset="0"/>
                <a:ea typeface="Times New Roman" pitchFamily="18" charset="0"/>
                <a:cs typeface="Arial" pitchFamily="34" charset="0"/>
              </a:rPr>
              <a:t>UNIVERSIDAD DE PANAMÁ</a:t>
            </a:r>
            <a:endParaRPr lang="es-PA" sz="1050" dirty="0">
              <a:effectLst>
                <a:outerShdw blurRad="38100" dist="38100" dir="2700000" algn="tl">
                  <a:srgbClr val="000000">
                    <a:alpha val="43137"/>
                  </a:srgbClr>
                </a:outerShdw>
              </a:effectLst>
              <a:latin typeface="Arial" pitchFamily="34" charset="0"/>
              <a:cs typeface="Arial" pitchFamily="34" charset="0"/>
            </a:endParaRPr>
          </a:p>
          <a:p>
            <a:pPr algn="ctr" eaLnBrk="0" hangingPunct="0">
              <a:defRPr/>
            </a:pPr>
            <a:r>
              <a:rPr lang="es-PA" sz="1600" dirty="0">
                <a:effectLst>
                  <a:outerShdw blurRad="38100" dist="38100" dir="2700000" algn="tl">
                    <a:srgbClr val="000000">
                      <a:alpha val="43137"/>
                    </a:srgbClr>
                  </a:outerShdw>
                </a:effectLst>
                <a:latin typeface="Arial" pitchFamily="34" charset="0"/>
                <a:ea typeface="Times New Roman" pitchFamily="18" charset="0"/>
                <a:cs typeface="Arial" pitchFamily="34" charset="0"/>
              </a:rPr>
              <a:t>VICERRECTORIA DE INVESTIGACIÓN Y POSTGRADO</a:t>
            </a:r>
            <a:endParaRPr lang="es-PA" sz="1050" dirty="0">
              <a:effectLst>
                <a:outerShdw blurRad="38100" dist="38100" dir="2700000" algn="tl">
                  <a:srgbClr val="000000">
                    <a:alpha val="43137"/>
                  </a:srgbClr>
                </a:outerShdw>
              </a:effectLst>
              <a:latin typeface="Arial" pitchFamily="34" charset="0"/>
              <a:cs typeface="Arial" pitchFamily="34" charset="0"/>
            </a:endParaRPr>
          </a:p>
          <a:p>
            <a:pPr algn="ctr" eaLnBrk="0" hangingPunct="0">
              <a:defRPr/>
            </a:pPr>
            <a:r>
              <a:rPr lang="es-PA" sz="1600" dirty="0">
                <a:effectLst>
                  <a:outerShdw blurRad="38100" dist="38100" dir="2700000" algn="tl">
                    <a:srgbClr val="000000">
                      <a:alpha val="43137"/>
                    </a:srgbClr>
                  </a:outerShdw>
                </a:effectLst>
                <a:latin typeface="Arial" pitchFamily="34" charset="0"/>
                <a:ea typeface="Times New Roman" pitchFamily="18" charset="0"/>
                <a:cs typeface="Arial" pitchFamily="34" charset="0"/>
              </a:rPr>
              <a:t>PROYECTO DE INVESTIGACIÓN</a:t>
            </a:r>
            <a:endParaRPr lang="es-PA" sz="1050" dirty="0">
              <a:effectLst>
                <a:outerShdw blurRad="38100" dist="38100" dir="2700000" algn="tl">
                  <a:srgbClr val="000000">
                    <a:alpha val="43137"/>
                  </a:srgbClr>
                </a:outerShdw>
              </a:effectLst>
              <a:latin typeface="Arial" pitchFamily="34" charset="0"/>
              <a:cs typeface="Arial" pitchFamily="34" charset="0"/>
            </a:endParaRPr>
          </a:p>
          <a:p>
            <a:pPr algn="ctr" eaLnBrk="0" hangingPunct="0">
              <a:defRPr/>
            </a:pPr>
            <a:r>
              <a:rPr lang="es-PA" sz="1600" dirty="0">
                <a:effectLst>
                  <a:outerShdw blurRad="38100" dist="38100" dir="2700000" algn="tl">
                    <a:srgbClr val="000000">
                      <a:alpha val="43137"/>
                    </a:srgbClr>
                  </a:outerShdw>
                </a:effectLst>
                <a:latin typeface="Arial" pitchFamily="34" charset="0"/>
                <a:ea typeface="Times New Roman" pitchFamily="18" charset="0"/>
                <a:cs typeface="Arial" pitchFamily="34" charset="0"/>
              </a:rPr>
              <a:t>CÓDIGO DEL PROYECTO </a:t>
            </a:r>
            <a:endParaRPr lang="es-PA" sz="1050" dirty="0">
              <a:effectLst>
                <a:outerShdw blurRad="38100" dist="38100" dir="2700000" algn="tl">
                  <a:srgbClr val="000000">
                    <a:alpha val="43137"/>
                  </a:srgbClr>
                </a:outerShdw>
              </a:effectLst>
              <a:latin typeface="Arial" pitchFamily="34" charset="0"/>
              <a:cs typeface="Arial" pitchFamily="34" charset="0"/>
            </a:endParaRPr>
          </a:p>
          <a:p>
            <a:pPr algn="ctr" eaLnBrk="0" hangingPunct="0">
              <a:defRPr/>
            </a:pPr>
            <a:r>
              <a:rPr lang="es-PA" sz="1600" dirty="0">
                <a:effectLst>
                  <a:outerShdw blurRad="38100" dist="38100" dir="2700000" algn="tl">
                    <a:srgbClr val="000000">
                      <a:alpha val="43137"/>
                    </a:srgbClr>
                  </a:outerShdw>
                </a:effectLst>
                <a:latin typeface="Arial" pitchFamily="34" charset="0"/>
                <a:ea typeface="Times New Roman" pitchFamily="18" charset="0"/>
                <a:cs typeface="Arial" pitchFamily="34" charset="0"/>
              </a:rPr>
              <a:t>14-13-00-00-2006-03</a:t>
            </a:r>
            <a:endParaRPr lang="es-PA" sz="2400" dirty="0">
              <a:effectLst>
                <a:outerShdw blurRad="38100" dist="38100" dir="2700000" algn="tl">
                  <a:srgbClr val="000000">
                    <a:alpha val="43137"/>
                  </a:srgbClr>
                </a:outerShdw>
              </a:effectLst>
              <a:latin typeface="Arial" pitchFamily="34" charset="0"/>
              <a:cs typeface="Arial" pitchFamily="34" charset="0"/>
            </a:endParaRPr>
          </a:p>
        </p:txBody>
      </p:sp>
      <p:sp>
        <p:nvSpPr>
          <p:cNvPr id="7" name="6 CuadroTexto"/>
          <p:cNvSpPr txBox="1"/>
          <p:nvPr/>
        </p:nvSpPr>
        <p:spPr>
          <a:xfrm>
            <a:off x="395288" y="2994025"/>
            <a:ext cx="8280400" cy="157003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es-PA" sz="2400" dirty="0">
                <a:effectLst>
                  <a:outerShdw blurRad="38100" dist="38100" dir="2700000" algn="tl">
                    <a:srgbClr val="000000">
                      <a:alpha val="43137"/>
                    </a:srgbClr>
                  </a:outerShdw>
                </a:effectLst>
                <a:latin typeface="Times New Roman" pitchFamily="18" charset="0"/>
                <a:cs typeface="Times New Roman" pitchFamily="18" charset="0"/>
              </a:rPr>
              <a:t>FACTORES DE RIESGO DE LAS ENFERMEDADES CRÓNICAS EN LOS ESTUDIANTES DE LA FACULTAD DE ENFERMERÍA DEL CENTRO REGIONAL UNIVERSITARIO DE AZUERO 2006</a:t>
            </a:r>
          </a:p>
        </p:txBody>
      </p:sp>
      <p:sp>
        <p:nvSpPr>
          <p:cNvPr id="8" name="7 CuadroTexto"/>
          <p:cNvSpPr txBox="1"/>
          <p:nvPr/>
        </p:nvSpPr>
        <p:spPr>
          <a:xfrm>
            <a:off x="4900613" y="5845175"/>
            <a:ext cx="4071937" cy="584200"/>
          </a:xfrm>
          <a:prstGeom prst="rect">
            <a:avLst/>
          </a:prstGeom>
          <a:noFill/>
        </p:spPr>
        <p:txBody>
          <a:bodyPr>
            <a:spAutoFit/>
          </a:bodyPr>
          <a:lstStyle/>
          <a:p>
            <a:pPr algn="r" fontAlgn="auto">
              <a:spcBef>
                <a:spcPts val="0"/>
              </a:spcBef>
              <a:spcAft>
                <a:spcPts val="0"/>
              </a:spcAft>
              <a:defRPr/>
            </a:pPr>
            <a:r>
              <a:rPr lang="es-PA" sz="1600" i="1" dirty="0" err="1">
                <a:effectLst>
                  <a:outerShdw blurRad="38100" dist="38100" dir="2700000" algn="tl">
                    <a:srgbClr val="000000">
                      <a:alpha val="43137"/>
                    </a:srgbClr>
                  </a:outerShdw>
                </a:effectLst>
                <a:latin typeface="+mn-lt"/>
                <a:cs typeface="+mn-cs"/>
              </a:rPr>
              <a:t>Mgtra</a:t>
            </a:r>
            <a:r>
              <a:rPr lang="es-PA" sz="1600" i="1" dirty="0">
                <a:effectLst>
                  <a:outerShdw blurRad="38100" dist="38100" dir="2700000" algn="tl">
                    <a:srgbClr val="000000">
                      <a:alpha val="43137"/>
                    </a:srgbClr>
                  </a:outerShdw>
                </a:effectLst>
                <a:latin typeface="+mn-lt"/>
                <a:cs typeface="+mn-cs"/>
              </a:rPr>
              <a:t>. Janeth Agrazal García</a:t>
            </a:r>
          </a:p>
          <a:p>
            <a:pPr algn="r" fontAlgn="auto">
              <a:spcBef>
                <a:spcPts val="0"/>
              </a:spcBef>
              <a:spcAft>
                <a:spcPts val="0"/>
              </a:spcAft>
              <a:defRPr/>
            </a:pPr>
            <a:r>
              <a:rPr lang="es-PA" sz="1600" i="1" dirty="0">
                <a:effectLst>
                  <a:outerShdw blurRad="38100" dist="38100" dir="2700000" algn="tl">
                    <a:srgbClr val="000000">
                      <a:alpha val="43137"/>
                    </a:srgbClr>
                  </a:outerShdw>
                </a:effectLst>
                <a:latin typeface="+mn-lt"/>
                <a:cs typeface="+mn-cs"/>
              </a:rPr>
              <a:t>Dr. Washington </a:t>
            </a:r>
            <a:r>
              <a:rPr lang="es-PA" sz="1600" i="1" dirty="0" err="1">
                <a:effectLst>
                  <a:outerShdw blurRad="38100" dist="38100" dir="2700000" algn="tl">
                    <a:srgbClr val="000000">
                      <a:alpha val="43137"/>
                    </a:srgbClr>
                  </a:outerShdw>
                </a:effectLst>
                <a:latin typeface="+mn-lt"/>
                <a:cs typeface="+mn-cs"/>
              </a:rPr>
              <a:t>Lum</a:t>
            </a:r>
            <a:endParaRPr lang="es-PA" sz="1600" i="1" dirty="0">
              <a:effectLst>
                <a:outerShdw blurRad="38100" dist="38100" dir="2700000" algn="tl">
                  <a:srgbClr val="000000">
                    <a:alpha val="43137"/>
                  </a:srgbClr>
                </a:outerShdw>
              </a:effectLst>
              <a:latin typeface="+mn-lt"/>
              <a:cs typeface="+mn-cs"/>
            </a:endParaRPr>
          </a:p>
        </p:txBody>
      </p:sp>
      <p:pic>
        <p:nvPicPr>
          <p:cNvPr id="2055" name="Picture 7" descr="http://www.monografias.com/trabajos57/logica-matematica/Image15429.gif"/>
          <p:cNvPicPr>
            <a:picLocks noChangeAspect="1" noChangeArrowheads="1"/>
          </p:cNvPicPr>
          <p:nvPr/>
        </p:nvPicPr>
        <p:blipFill>
          <a:blip r:embed="rId4" cstate="print">
            <a:extLst>
              <a:ext uri="{28A0092B-C50C-407E-A947-70E740481C1C}"/>
            </a:extLst>
          </a:blip>
          <a:srcRect/>
          <a:stretch>
            <a:fillRect/>
          </a:stretch>
        </p:blipFill>
        <p:spPr bwMode="auto">
          <a:xfrm>
            <a:off x="4095948" y="1"/>
            <a:ext cx="1366440" cy="1097312"/>
          </a:xfrm>
          <a:prstGeom prst="rect">
            <a:avLst/>
          </a:prstGeom>
          <a:ln>
            <a:noFill/>
          </a:ln>
          <a:effectLst>
            <a:softEdge rad="112500"/>
          </a:effectLst>
          <a:extLst>
            <a:ext uri="{909E8E84-426E-40DD-AFC4-6F175D3DCCD1}"/>
            <a:ext uri="{91240B29-F687-4F45-9708-019B960494DF}"/>
          </a:extLst>
        </p:spPr>
      </p:pic>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39552" y="1340768"/>
            <a:ext cx="8280920" cy="4401205"/>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algn="just">
              <a:defRPr/>
            </a:pPr>
            <a:endParaRPr lang="es-ES" sz="2800" dirty="0">
              <a:solidFill>
                <a:srgbClr val="C00000"/>
              </a:solidFill>
              <a:latin typeface="Constantia" pitchFamily="18" charset="0"/>
            </a:endParaRPr>
          </a:p>
          <a:p>
            <a:pPr algn="just">
              <a:defRPr/>
            </a:pPr>
            <a:r>
              <a:rPr lang="es-ES" sz="2800" dirty="0">
                <a:solidFill>
                  <a:srgbClr val="C00000"/>
                </a:solidFill>
                <a:latin typeface="Constantia" pitchFamily="18" charset="0"/>
              </a:rPr>
              <a:t>Específicos:</a:t>
            </a:r>
          </a:p>
          <a:p>
            <a:pPr marL="457200" indent="-457200" algn="just">
              <a:buFontTx/>
              <a:buBlip>
                <a:blip r:embed="rId2"/>
              </a:buBlip>
              <a:defRPr/>
            </a:pPr>
            <a:r>
              <a:rPr lang="es-ES" sz="2800" dirty="0">
                <a:latin typeface="Constantia" pitchFamily="18" charset="0"/>
              </a:rPr>
              <a:t> Conocer el porcentaje de antecedentes de enfermedades crónicas en los estudiantes de enfermería.</a:t>
            </a:r>
            <a:endParaRPr lang="es-PA" sz="2800" dirty="0">
              <a:latin typeface="Constantia" pitchFamily="18" charset="0"/>
            </a:endParaRPr>
          </a:p>
          <a:p>
            <a:pPr marL="457200" indent="-457200" algn="just">
              <a:buFontTx/>
              <a:buBlip>
                <a:blip r:embed="rId2"/>
              </a:buBlip>
              <a:defRPr/>
            </a:pPr>
            <a:r>
              <a:rPr lang="es-ES" sz="2800" dirty="0">
                <a:latin typeface="Constantia" pitchFamily="18" charset="0"/>
              </a:rPr>
              <a:t> Medir en los estudiantes de enfermería  el hábito de consumo de tabaco, alcohol,  frutas y vegetales</a:t>
            </a:r>
          </a:p>
          <a:p>
            <a:pPr marL="457200" indent="-457200" algn="just">
              <a:buFontTx/>
              <a:buBlip>
                <a:blip r:embed="rId2"/>
              </a:buBlip>
              <a:defRPr/>
            </a:pPr>
            <a:r>
              <a:rPr lang="es-ES" sz="2800" dirty="0">
                <a:latin typeface="Constantia" pitchFamily="18" charset="0"/>
              </a:rPr>
              <a:t>Calcular la inactividad física y el sobrepeso y obesidad en los estudiantes de enfermería</a:t>
            </a:r>
          </a:p>
          <a:p>
            <a:pPr>
              <a:defRPr/>
            </a:pPr>
            <a:endParaRPr lang="es-MX" sz="2800" dirty="0"/>
          </a:p>
        </p:txBody>
      </p:sp>
      <p:sp>
        <p:nvSpPr>
          <p:cNvPr id="6" name="1 Título"/>
          <p:cNvSpPr>
            <a:spLocks noGrp="1"/>
          </p:cNvSpPr>
          <p:nvPr>
            <p:ph type="title"/>
          </p:nvPr>
        </p:nvSpPr>
        <p:spPr>
          <a:xfrm>
            <a:off x="500063" y="214313"/>
            <a:ext cx="8305800" cy="1143000"/>
          </a:xfrm>
        </p:spPr>
        <p:txBody>
          <a:bodyPr rtlCol="0">
            <a:normAutofit/>
          </a:bodyPr>
          <a:lstStyle/>
          <a:p>
            <a:pPr eaLnBrk="1" fontAlgn="auto" hangingPunct="1">
              <a:spcAft>
                <a:spcPts val="0"/>
              </a:spcAft>
              <a:defRPr/>
            </a:pPr>
            <a:r>
              <a:rPr lang="es-PA" dirty="0" smtClean="0">
                <a:effectLst>
                  <a:outerShdw blurRad="38100" dist="38100" dir="2700000" algn="tl">
                    <a:srgbClr val="000000">
                      <a:alpha val="43137"/>
                    </a:srgbClr>
                  </a:outerShdw>
                </a:effectLst>
              </a:rPr>
              <a:t>OBJETIVOS</a:t>
            </a:r>
            <a:endParaRPr lang="es-PA" sz="40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6"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in)">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500063" y="95250"/>
            <a:ext cx="8305800" cy="1143000"/>
          </a:xfrm>
        </p:spPr>
        <p:txBody>
          <a:bodyPr/>
          <a:lstStyle/>
          <a:p>
            <a:pPr eaLnBrk="1" hangingPunct="1"/>
            <a:r>
              <a:rPr lang="es-PA" smtClean="0"/>
              <a:t>METODOLOGIA</a:t>
            </a:r>
          </a:p>
        </p:txBody>
      </p:sp>
      <p:grpSp>
        <p:nvGrpSpPr>
          <p:cNvPr id="2" name="3 Grupo"/>
          <p:cNvGrpSpPr>
            <a:grpSpLocks/>
          </p:cNvGrpSpPr>
          <p:nvPr/>
        </p:nvGrpSpPr>
        <p:grpSpPr bwMode="auto">
          <a:xfrm>
            <a:off x="684213" y="1270000"/>
            <a:ext cx="7991475" cy="5314950"/>
            <a:chOff x="1418505" y="1269508"/>
            <a:chExt cx="5747025" cy="4165996"/>
          </a:xfrm>
        </p:grpSpPr>
        <p:sp>
          <p:nvSpPr>
            <p:cNvPr id="5" name="4 Forma libre"/>
            <p:cNvSpPr/>
            <p:nvPr/>
          </p:nvSpPr>
          <p:spPr>
            <a:xfrm rot="21600000">
              <a:off x="1983209" y="1269508"/>
              <a:ext cx="5182320" cy="1129410"/>
            </a:xfrm>
            <a:custGeom>
              <a:avLst/>
              <a:gdLst>
                <a:gd name="connsiteX0" fmla="*/ 0 w 5182320"/>
                <a:gd name="connsiteY0" fmla="*/ 0 h 1129408"/>
                <a:gd name="connsiteX1" fmla="*/ 4617616 w 5182320"/>
                <a:gd name="connsiteY1" fmla="*/ 0 h 1129408"/>
                <a:gd name="connsiteX2" fmla="*/ 5182320 w 5182320"/>
                <a:gd name="connsiteY2" fmla="*/ 564704 h 1129408"/>
                <a:gd name="connsiteX3" fmla="*/ 4617616 w 5182320"/>
                <a:gd name="connsiteY3" fmla="*/ 1129408 h 1129408"/>
                <a:gd name="connsiteX4" fmla="*/ 0 w 5182320"/>
                <a:gd name="connsiteY4" fmla="*/ 1129408 h 1129408"/>
                <a:gd name="connsiteX5" fmla="*/ 0 w 5182320"/>
                <a:gd name="connsiteY5" fmla="*/ 0 h 112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82320" h="1129408">
                  <a:moveTo>
                    <a:pt x="5182320" y="1129407"/>
                  </a:moveTo>
                  <a:lnTo>
                    <a:pt x="564704" y="1129407"/>
                  </a:lnTo>
                  <a:lnTo>
                    <a:pt x="0" y="564704"/>
                  </a:lnTo>
                  <a:lnTo>
                    <a:pt x="564704" y="1"/>
                  </a:lnTo>
                  <a:lnTo>
                    <a:pt x="5182320" y="1"/>
                  </a:lnTo>
                  <a:lnTo>
                    <a:pt x="5182320" y="1129407"/>
                  </a:lnTo>
                  <a:close/>
                </a:path>
              </a:pathLst>
            </a:custGeom>
          </p:spPr>
          <p:style>
            <a:lnRef idx="0">
              <a:schemeClr val="accent6"/>
            </a:lnRef>
            <a:fillRef idx="3">
              <a:schemeClr val="accent6"/>
            </a:fillRef>
            <a:effectRef idx="3">
              <a:schemeClr val="accent6"/>
            </a:effectRef>
            <a:fontRef idx="minor">
              <a:schemeClr val="lt1"/>
            </a:fontRef>
          </p:style>
          <p:txBody>
            <a:bodyPr lIns="780390" tIns="118111" rIns="220472" bIns="118111" spcCol="1270" anchor="ctr"/>
            <a:lstStyle/>
            <a:p>
              <a:pPr algn="ctr" defTabSz="1377950">
                <a:lnSpc>
                  <a:spcPct val="90000"/>
                </a:lnSpc>
                <a:spcAft>
                  <a:spcPct val="35000"/>
                </a:spcAft>
                <a:defRPr/>
              </a:pPr>
              <a:r>
                <a:rPr lang="es-MX" sz="3100" dirty="0"/>
                <a:t>Descriptivo-Transversal</a:t>
              </a:r>
            </a:p>
          </p:txBody>
        </p:sp>
        <p:sp>
          <p:nvSpPr>
            <p:cNvPr id="6" name="5 Elipse"/>
            <p:cNvSpPr/>
            <p:nvPr/>
          </p:nvSpPr>
          <p:spPr>
            <a:xfrm>
              <a:off x="1418505" y="1269509"/>
              <a:ext cx="1129408" cy="1129408"/>
            </a:xfrm>
            <a:prstGeom prst="ellipse">
              <a:avLst/>
            </a:prstGeom>
          </p:spPr>
          <p:style>
            <a:lnRef idx="0">
              <a:schemeClr val="accent1"/>
            </a:lnRef>
            <a:fillRef idx="3">
              <a:schemeClr val="accent1"/>
            </a:fillRef>
            <a:effectRef idx="3">
              <a:schemeClr val="accent1"/>
            </a:effectRef>
            <a:fontRef idx="minor">
              <a:schemeClr val="lt1"/>
            </a:fontRef>
          </p:style>
          <p:txBody>
            <a:bodyPr/>
            <a:lstStyle/>
            <a:p>
              <a:pPr>
                <a:defRPr/>
              </a:pPr>
              <a:endParaRPr lang="es-MX" dirty="0"/>
            </a:p>
            <a:p>
              <a:pPr>
                <a:defRPr/>
              </a:pPr>
              <a:r>
                <a:rPr lang="es-MX" dirty="0"/>
                <a:t>Estudio</a:t>
              </a:r>
            </a:p>
          </p:txBody>
        </p:sp>
        <p:sp>
          <p:nvSpPr>
            <p:cNvPr id="7" name="6 Forma libre"/>
            <p:cNvSpPr/>
            <p:nvPr/>
          </p:nvSpPr>
          <p:spPr>
            <a:xfrm rot="21600000">
              <a:off x="1983209" y="2736054"/>
              <a:ext cx="5182320" cy="1129410"/>
            </a:xfrm>
            <a:custGeom>
              <a:avLst/>
              <a:gdLst>
                <a:gd name="connsiteX0" fmla="*/ 0 w 5182320"/>
                <a:gd name="connsiteY0" fmla="*/ 0 h 1129408"/>
                <a:gd name="connsiteX1" fmla="*/ 4617616 w 5182320"/>
                <a:gd name="connsiteY1" fmla="*/ 0 h 1129408"/>
                <a:gd name="connsiteX2" fmla="*/ 5182320 w 5182320"/>
                <a:gd name="connsiteY2" fmla="*/ 564704 h 1129408"/>
                <a:gd name="connsiteX3" fmla="*/ 4617616 w 5182320"/>
                <a:gd name="connsiteY3" fmla="*/ 1129408 h 1129408"/>
                <a:gd name="connsiteX4" fmla="*/ 0 w 5182320"/>
                <a:gd name="connsiteY4" fmla="*/ 1129408 h 1129408"/>
                <a:gd name="connsiteX5" fmla="*/ 0 w 5182320"/>
                <a:gd name="connsiteY5" fmla="*/ 0 h 112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82320" h="1129408">
                  <a:moveTo>
                    <a:pt x="5182320" y="1129407"/>
                  </a:moveTo>
                  <a:lnTo>
                    <a:pt x="564704" y="1129407"/>
                  </a:lnTo>
                  <a:lnTo>
                    <a:pt x="0" y="564704"/>
                  </a:lnTo>
                  <a:lnTo>
                    <a:pt x="564704" y="1"/>
                  </a:lnTo>
                  <a:lnTo>
                    <a:pt x="5182320" y="1"/>
                  </a:lnTo>
                  <a:lnTo>
                    <a:pt x="5182320" y="1129407"/>
                  </a:lnTo>
                  <a:close/>
                </a:path>
              </a:pathLst>
            </a:custGeom>
          </p:spPr>
          <p:style>
            <a:lnRef idx="0">
              <a:schemeClr val="dk1"/>
            </a:lnRef>
            <a:fillRef idx="3">
              <a:schemeClr val="dk1"/>
            </a:fillRef>
            <a:effectRef idx="3">
              <a:schemeClr val="dk1"/>
            </a:effectRef>
            <a:fontRef idx="minor">
              <a:schemeClr val="lt1"/>
            </a:fontRef>
          </p:style>
          <p:txBody>
            <a:bodyPr lIns="780389" tIns="118111" rIns="220472" bIns="118110" spcCol="1270" anchor="ctr"/>
            <a:lstStyle/>
            <a:p>
              <a:pPr algn="ctr" defTabSz="1377950">
                <a:lnSpc>
                  <a:spcPct val="90000"/>
                </a:lnSpc>
                <a:spcAft>
                  <a:spcPct val="35000"/>
                </a:spcAft>
                <a:defRPr/>
              </a:pPr>
              <a:r>
                <a:rPr lang="es-MX" sz="3100" dirty="0"/>
                <a:t>Facultad de Enfermería CRUA</a:t>
              </a:r>
            </a:p>
          </p:txBody>
        </p:sp>
        <p:sp>
          <p:nvSpPr>
            <p:cNvPr id="8" name="7 Elipse"/>
            <p:cNvSpPr/>
            <p:nvPr/>
          </p:nvSpPr>
          <p:spPr>
            <a:xfrm>
              <a:off x="1418505" y="2736055"/>
              <a:ext cx="1129408" cy="1129408"/>
            </a:xfrm>
            <a:prstGeom prst="ellipse">
              <a:avLst/>
            </a:prstGeom>
          </p:spPr>
          <p:style>
            <a:lnRef idx="0">
              <a:schemeClr val="accent1"/>
            </a:lnRef>
            <a:fillRef idx="3">
              <a:schemeClr val="accent1"/>
            </a:fillRef>
            <a:effectRef idx="3">
              <a:schemeClr val="accent1"/>
            </a:effectRef>
            <a:fontRef idx="minor">
              <a:schemeClr val="lt1"/>
            </a:fontRef>
          </p:style>
          <p:txBody>
            <a:bodyPr/>
            <a:lstStyle/>
            <a:p>
              <a:pPr>
                <a:defRPr/>
              </a:pPr>
              <a:endParaRPr lang="es-MX" dirty="0"/>
            </a:p>
            <a:p>
              <a:pPr algn="ctr">
                <a:defRPr/>
              </a:pPr>
              <a:r>
                <a:rPr lang="es-MX" dirty="0"/>
                <a:t>Área </a:t>
              </a:r>
            </a:p>
          </p:txBody>
        </p:sp>
        <p:sp>
          <p:nvSpPr>
            <p:cNvPr id="9" name="8 Forma libre"/>
            <p:cNvSpPr/>
            <p:nvPr/>
          </p:nvSpPr>
          <p:spPr>
            <a:xfrm rot="21600000">
              <a:off x="1983209" y="4202600"/>
              <a:ext cx="5182321" cy="1129409"/>
            </a:xfrm>
            <a:custGeom>
              <a:avLst/>
              <a:gdLst>
                <a:gd name="connsiteX0" fmla="*/ 0 w 5182320"/>
                <a:gd name="connsiteY0" fmla="*/ 0 h 1129408"/>
                <a:gd name="connsiteX1" fmla="*/ 4617616 w 5182320"/>
                <a:gd name="connsiteY1" fmla="*/ 0 h 1129408"/>
                <a:gd name="connsiteX2" fmla="*/ 5182320 w 5182320"/>
                <a:gd name="connsiteY2" fmla="*/ 564704 h 1129408"/>
                <a:gd name="connsiteX3" fmla="*/ 4617616 w 5182320"/>
                <a:gd name="connsiteY3" fmla="*/ 1129408 h 1129408"/>
                <a:gd name="connsiteX4" fmla="*/ 0 w 5182320"/>
                <a:gd name="connsiteY4" fmla="*/ 1129408 h 1129408"/>
                <a:gd name="connsiteX5" fmla="*/ 0 w 5182320"/>
                <a:gd name="connsiteY5" fmla="*/ 0 h 112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82320" h="1129408">
                  <a:moveTo>
                    <a:pt x="5182320" y="1129407"/>
                  </a:moveTo>
                  <a:lnTo>
                    <a:pt x="564704" y="1129407"/>
                  </a:lnTo>
                  <a:lnTo>
                    <a:pt x="0" y="564704"/>
                  </a:lnTo>
                  <a:lnTo>
                    <a:pt x="564704" y="1"/>
                  </a:lnTo>
                  <a:lnTo>
                    <a:pt x="5182320" y="1"/>
                  </a:lnTo>
                  <a:lnTo>
                    <a:pt x="5182320" y="1129407"/>
                  </a:lnTo>
                  <a:close/>
                </a:path>
              </a:pathLst>
            </a:custGeom>
          </p:spPr>
          <p:style>
            <a:lnRef idx="0">
              <a:schemeClr val="accent2"/>
            </a:lnRef>
            <a:fillRef idx="3">
              <a:schemeClr val="accent2"/>
            </a:fillRef>
            <a:effectRef idx="3">
              <a:schemeClr val="accent2"/>
            </a:effectRef>
            <a:fontRef idx="minor">
              <a:schemeClr val="lt1"/>
            </a:fontRef>
          </p:style>
          <p:txBody>
            <a:bodyPr lIns="780390" tIns="118111" rIns="220473" bIns="118110" spcCol="1270" anchor="ctr"/>
            <a:lstStyle/>
            <a:p>
              <a:pPr algn="just" defTabSz="1377950">
                <a:lnSpc>
                  <a:spcPct val="90000"/>
                </a:lnSpc>
                <a:spcAft>
                  <a:spcPct val="35000"/>
                </a:spcAft>
                <a:defRPr/>
              </a:pPr>
              <a:r>
                <a:rPr lang="es-MX" sz="2000" dirty="0"/>
                <a:t>Antecedentes heredo-familiares, tabaquismo, ingesta de alcohol, consumo de frutas y vegetales, inactividad física, sobrepeso y obesidad</a:t>
              </a:r>
            </a:p>
          </p:txBody>
        </p:sp>
        <p:sp>
          <p:nvSpPr>
            <p:cNvPr id="10" name="9 Elipse"/>
            <p:cNvSpPr/>
            <p:nvPr/>
          </p:nvSpPr>
          <p:spPr>
            <a:xfrm>
              <a:off x="1418505" y="4306096"/>
              <a:ext cx="1053550" cy="1129408"/>
            </a:xfrm>
            <a:prstGeom prst="ellipse">
              <a:avLst/>
            </a:prstGeom>
          </p:spPr>
          <p:style>
            <a:lnRef idx="0">
              <a:schemeClr val="accent1"/>
            </a:lnRef>
            <a:fillRef idx="3">
              <a:schemeClr val="accent1"/>
            </a:fillRef>
            <a:effectRef idx="3">
              <a:schemeClr val="accent1"/>
            </a:effectRef>
            <a:fontRef idx="minor">
              <a:schemeClr val="lt1"/>
            </a:fontRef>
          </p:style>
          <p:txBody>
            <a:bodyPr/>
            <a:lstStyle/>
            <a:p>
              <a:pPr>
                <a:defRPr/>
              </a:pPr>
              <a:endParaRPr lang="es-MX" dirty="0"/>
            </a:p>
            <a:p>
              <a:pPr>
                <a:defRPr/>
              </a:pPr>
              <a:r>
                <a:rPr lang="es-MX" dirty="0"/>
                <a:t>Variables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6"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pPr>
              <a:defRPr/>
            </a:pPr>
            <a:fld id="{318DC826-914E-47EB-A16C-E2862F1409CD}" type="slidenum">
              <a:rPr lang="es-PA" smtClean="0"/>
              <a:pPr>
                <a:defRPr/>
              </a:pPr>
              <a:t>12</a:t>
            </a:fld>
            <a:endParaRPr lang="es-PA"/>
          </a:p>
        </p:txBody>
      </p:sp>
      <p:sp>
        <p:nvSpPr>
          <p:cNvPr id="4" name="1 Título"/>
          <p:cNvSpPr>
            <a:spLocks noGrp="1"/>
          </p:cNvSpPr>
          <p:nvPr>
            <p:ph type="title"/>
          </p:nvPr>
        </p:nvSpPr>
        <p:spPr>
          <a:xfrm>
            <a:off x="500063" y="95250"/>
            <a:ext cx="8305800" cy="1143000"/>
          </a:xfrm>
        </p:spPr>
        <p:txBody>
          <a:bodyPr/>
          <a:lstStyle/>
          <a:p>
            <a:pPr eaLnBrk="1" hangingPunct="1"/>
            <a:r>
              <a:rPr lang="es-PA" smtClean="0"/>
              <a:t>METODOLOGIA</a:t>
            </a:r>
          </a:p>
        </p:txBody>
      </p:sp>
      <p:grpSp>
        <p:nvGrpSpPr>
          <p:cNvPr id="2" name="6 Grupo"/>
          <p:cNvGrpSpPr>
            <a:grpSpLocks/>
          </p:cNvGrpSpPr>
          <p:nvPr/>
        </p:nvGrpSpPr>
        <p:grpSpPr bwMode="auto">
          <a:xfrm>
            <a:off x="-5384800" y="168275"/>
            <a:ext cx="13989050" cy="6881813"/>
            <a:chOff x="-5385130" y="167975"/>
            <a:chExt cx="13989838" cy="6882091"/>
          </a:xfrm>
        </p:grpSpPr>
        <p:sp>
          <p:nvSpPr>
            <p:cNvPr id="8" name="7 Arco de bloque"/>
            <p:cNvSpPr/>
            <p:nvPr/>
          </p:nvSpPr>
          <p:spPr>
            <a:xfrm>
              <a:off x="-5385130" y="167975"/>
              <a:ext cx="6882091" cy="6882091"/>
            </a:xfrm>
            <a:prstGeom prst="blockArc">
              <a:avLst>
                <a:gd name="adj1" fmla="val 18900000"/>
                <a:gd name="adj2" fmla="val 2700000"/>
                <a:gd name="adj3" fmla="val 314"/>
              </a:avLst>
            </a:prstGeom>
            <a:scene3d>
              <a:camera prst="orthographicFront"/>
              <a:lightRig rig="threePt" dir="t">
                <a:rot lat="0" lon="0" rev="7500000"/>
              </a:lightRig>
            </a:scene3d>
            <a:sp3d z="-40000" prstMaterial="matte"/>
          </p:spPr>
          <p:style>
            <a:lnRef idx="2">
              <a:schemeClr val="accent2">
                <a:shade val="60000"/>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9" name="8 Forma libre"/>
            <p:cNvSpPr/>
            <p:nvPr/>
          </p:nvSpPr>
          <p:spPr>
            <a:xfrm>
              <a:off x="972062" y="1445790"/>
              <a:ext cx="7632646" cy="786517"/>
            </a:xfrm>
            <a:custGeom>
              <a:avLst/>
              <a:gdLst>
                <a:gd name="connsiteX0" fmla="*/ 0 w 7632646"/>
                <a:gd name="connsiteY0" fmla="*/ 0 h 786517"/>
                <a:gd name="connsiteX1" fmla="*/ 7632646 w 7632646"/>
                <a:gd name="connsiteY1" fmla="*/ 0 h 786517"/>
                <a:gd name="connsiteX2" fmla="*/ 7632646 w 7632646"/>
                <a:gd name="connsiteY2" fmla="*/ 786517 h 786517"/>
                <a:gd name="connsiteX3" fmla="*/ 0 w 7632646"/>
                <a:gd name="connsiteY3" fmla="*/ 786517 h 786517"/>
                <a:gd name="connsiteX4" fmla="*/ 0 w 7632646"/>
                <a:gd name="connsiteY4" fmla="*/ 0 h 786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2646" h="786517">
                  <a:moveTo>
                    <a:pt x="0" y="0"/>
                  </a:moveTo>
                  <a:lnTo>
                    <a:pt x="7632646" y="0"/>
                  </a:lnTo>
                  <a:lnTo>
                    <a:pt x="7632646" y="786517"/>
                  </a:lnTo>
                  <a:lnTo>
                    <a:pt x="0" y="786517"/>
                  </a:lnTo>
                  <a:lnTo>
                    <a:pt x="0" y="0"/>
                  </a:lnTo>
                  <a:close/>
                </a:path>
              </a:pathLst>
            </a:custGeom>
            <a:scene3d>
              <a:camera prst="orthographicFront"/>
              <a:lightRig rig="threePt" dir="t">
                <a:rot lat="0" lon="0" rev="7500000"/>
              </a:lightRig>
            </a:scene3d>
            <a:sp3d prstMaterial="plastic">
              <a:bevelT w="127000" h="25400" prst="relaxedInset"/>
            </a:sp3d>
          </p:spPr>
          <p:style>
            <a:lnRef idx="0">
              <a:schemeClr val="accent3"/>
            </a:lnRef>
            <a:fillRef idx="3">
              <a:schemeClr val="accent3"/>
            </a:fillRef>
            <a:effectRef idx="3">
              <a:schemeClr val="accent3"/>
            </a:effectRef>
            <a:fontRef idx="minor">
              <a:schemeClr val="lt1"/>
            </a:fontRef>
          </p:style>
          <p:txBody>
            <a:bodyPr lIns="624298" tIns="96520" rIns="96520" bIns="96520" spcCol="1270" anchor="ctr"/>
            <a:lstStyle/>
            <a:p>
              <a:pPr defTabSz="1689100">
                <a:lnSpc>
                  <a:spcPct val="90000"/>
                </a:lnSpc>
                <a:spcAft>
                  <a:spcPct val="35000"/>
                </a:spcAft>
                <a:defRPr/>
              </a:pPr>
              <a:r>
                <a:rPr lang="es-MX" sz="3800" dirty="0"/>
                <a:t>Universo y muestra</a:t>
              </a:r>
            </a:p>
          </p:txBody>
        </p:sp>
        <p:sp>
          <p:nvSpPr>
            <p:cNvPr id="10" name="9 Elipse"/>
            <p:cNvSpPr/>
            <p:nvPr/>
          </p:nvSpPr>
          <p:spPr>
            <a:xfrm>
              <a:off x="480488" y="1347475"/>
              <a:ext cx="983146" cy="983146"/>
            </a:xfrm>
            <a:prstGeom prst="ellipse">
              <a:avLst/>
            </a:prstGeom>
            <a:scene3d>
              <a:camera prst="orthographicFront"/>
              <a:lightRig rig="threePt" dir="t">
                <a:rot lat="0" lon="0" rev="7500000"/>
              </a:lightRig>
            </a:scene3d>
            <a:sp3d z="152400" extrusionH="63500" prstMaterial="dkEdge">
              <a:bevelT w="120800" h="19050" prst="relaxedInset"/>
              <a:contourClr>
                <a:schemeClr val="bg1"/>
              </a:contourClr>
            </a:sp3d>
          </p:spPr>
          <p:style>
            <a:lnRef idx="1">
              <a:schemeClr val="accent2">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11" name="10 Forma libre"/>
            <p:cNvSpPr/>
            <p:nvPr/>
          </p:nvSpPr>
          <p:spPr>
            <a:xfrm>
              <a:off x="1422990" y="2625770"/>
              <a:ext cx="7181717" cy="786517"/>
            </a:xfrm>
            <a:custGeom>
              <a:avLst/>
              <a:gdLst>
                <a:gd name="connsiteX0" fmla="*/ 0 w 7181717"/>
                <a:gd name="connsiteY0" fmla="*/ 0 h 786517"/>
                <a:gd name="connsiteX1" fmla="*/ 7181717 w 7181717"/>
                <a:gd name="connsiteY1" fmla="*/ 0 h 786517"/>
                <a:gd name="connsiteX2" fmla="*/ 7181717 w 7181717"/>
                <a:gd name="connsiteY2" fmla="*/ 786517 h 786517"/>
                <a:gd name="connsiteX3" fmla="*/ 0 w 7181717"/>
                <a:gd name="connsiteY3" fmla="*/ 786517 h 786517"/>
                <a:gd name="connsiteX4" fmla="*/ 0 w 7181717"/>
                <a:gd name="connsiteY4" fmla="*/ 0 h 786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1717" h="786517">
                  <a:moveTo>
                    <a:pt x="0" y="0"/>
                  </a:moveTo>
                  <a:lnTo>
                    <a:pt x="7181717" y="0"/>
                  </a:lnTo>
                  <a:lnTo>
                    <a:pt x="7181717" y="786517"/>
                  </a:lnTo>
                  <a:lnTo>
                    <a:pt x="0" y="786517"/>
                  </a:lnTo>
                  <a:lnTo>
                    <a:pt x="0" y="0"/>
                  </a:lnTo>
                  <a:close/>
                </a:path>
              </a:pathLst>
            </a:custGeom>
            <a:scene3d>
              <a:camera prst="orthographicFront"/>
              <a:lightRig rig="threePt" dir="t">
                <a:rot lat="0" lon="0" rev="7500000"/>
              </a:lightRig>
            </a:scene3d>
            <a:sp3d prstMaterial="plastic">
              <a:bevelT w="127000" h="25400" prst="relaxedInset"/>
            </a:sp3d>
          </p:spPr>
          <p:style>
            <a:lnRef idx="0">
              <a:schemeClr val="accent3"/>
            </a:lnRef>
            <a:fillRef idx="3">
              <a:schemeClr val="accent3"/>
            </a:fillRef>
            <a:effectRef idx="3">
              <a:schemeClr val="accent3"/>
            </a:effectRef>
            <a:fontRef idx="minor">
              <a:schemeClr val="lt1"/>
            </a:fontRef>
          </p:style>
          <p:txBody>
            <a:bodyPr lIns="624298" tIns="96520" rIns="96520" bIns="96520" spcCol="1270" anchor="ctr"/>
            <a:lstStyle/>
            <a:p>
              <a:pPr defTabSz="1689100">
                <a:lnSpc>
                  <a:spcPct val="90000"/>
                </a:lnSpc>
                <a:spcAft>
                  <a:spcPct val="35000"/>
                </a:spcAft>
                <a:defRPr/>
              </a:pPr>
              <a:r>
                <a:rPr lang="es-MX" sz="3800" dirty="0"/>
                <a:t>Criterios de inclusión y exclusión</a:t>
              </a:r>
            </a:p>
          </p:txBody>
        </p:sp>
        <p:sp>
          <p:nvSpPr>
            <p:cNvPr id="12" name="11 Elipse"/>
            <p:cNvSpPr/>
            <p:nvPr/>
          </p:nvSpPr>
          <p:spPr>
            <a:xfrm>
              <a:off x="931417" y="2527456"/>
              <a:ext cx="983146" cy="983146"/>
            </a:xfrm>
            <a:prstGeom prst="ellipse">
              <a:avLst/>
            </a:prstGeom>
            <a:scene3d>
              <a:camera prst="orthographicFront"/>
              <a:lightRig rig="threePt" dir="t">
                <a:rot lat="0" lon="0" rev="7500000"/>
              </a:lightRig>
            </a:scene3d>
            <a:sp3d z="152400" extrusionH="63500" prstMaterial="dkEdge">
              <a:bevelT w="120800" h="19050" prst="relaxedInset"/>
              <a:contourClr>
                <a:schemeClr val="bg1"/>
              </a:contourClr>
            </a:sp3d>
          </p:spPr>
          <p:style>
            <a:lnRef idx="1">
              <a:schemeClr val="accent2">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13" name="12 Forma libre"/>
            <p:cNvSpPr/>
            <p:nvPr/>
          </p:nvSpPr>
          <p:spPr>
            <a:xfrm>
              <a:off x="1422990" y="3805751"/>
              <a:ext cx="7181717" cy="786517"/>
            </a:xfrm>
            <a:custGeom>
              <a:avLst/>
              <a:gdLst>
                <a:gd name="connsiteX0" fmla="*/ 0 w 7181717"/>
                <a:gd name="connsiteY0" fmla="*/ 0 h 786517"/>
                <a:gd name="connsiteX1" fmla="*/ 7181717 w 7181717"/>
                <a:gd name="connsiteY1" fmla="*/ 0 h 786517"/>
                <a:gd name="connsiteX2" fmla="*/ 7181717 w 7181717"/>
                <a:gd name="connsiteY2" fmla="*/ 786517 h 786517"/>
                <a:gd name="connsiteX3" fmla="*/ 0 w 7181717"/>
                <a:gd name="connsiteY3" fmla="*/ 786517 h 786517"/>
                <a:gd name="connsiteX4" fmla="*/ 0 w 7181717"/>
                <a:gd name="connsiteY4" fmla="*/ 0 h 786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81717" h="786517">
                  <a:moveTo>
                    <a:pt x="0" y="0"/>
                  </a:moveTo>
                  <a:lnTo>
                    <a:pt x="7181717" y="0"/>
                  </a:lnTo>
                  <a:lnTo>
                    <a:pt x="7181717" y="786517"/>
                  </a:lnTo>
                  <a:lnTo>
                    <a:pt x="0" y="786517"/>
                  </a:lnTo>
                  <a:lnTo>
                    <a:pt x="0" y="0"/>
                  </a:lnTo>
                  <a:close/>
                </a:path>
              </a:pathLst>
            </a:custGeom>
            <a:scene3d>
              <a:camera prst="orthographicFront"/>
              <a:lightRig rig="threePt" dir="t">
                <a:rot lat="0" lon="0" rev="7500000"/>
              </a:lightRig>
            </a:scene3d>
            <a:sp3d prstMaterial="plastic">
              <a:bevelT w="127000" h="25400" prst="relaxedInset"/>
            </a:sp3d>
          </p:spPr>
          <p:style>
            <a:lnRef idx="0">
              <a:schemeClr val="accent3"/>
            </a:lnRef>
            <a:fillRef idx="3">
              <a:schemeClr val="accent3"/>
            </a:fillRef>
            <a:effectRef idx="3">
              <a:schemeClr val="accent3"/>
            </a:effectRef>
            <a:fontRef idx="minor">
              <a:schemeClr val="lt1"/>
            </a:fontRef>
          </p:style>
          <p:txBody>
            <a:bodyPr lIns="624298" tIns="96520" rIns="96520" bIns="96520" spcCol="1270" anchor="ctr"/>
            <a:lstStyle/>
            <a:p>
              <a:pPr defTabSz="1689100">
                <a:lnSpc>
                  <a:spcPct val="90000"/>
                </a:lnSpc>
                <a:spcAft>
                  <a:spcPct val="35000"/>
                </a:spcAft>
                <a:defRPr/>
              </a:pPr>
              <a:r>
                <a:rPr lang="es-MX" sz="3800" dirty="0"/>
                <a:t>Fuente de datos</a:t>
              </a:r>
            </a:p>
          </p:txBody>
        </p:sp>
        <p:sp>
          <p:nvSpPr>
            <p:cNvPr id="14" name="13 Elipse"/>
            <p:cNvSpPr/>
            <p:nvPr/>
          </p:nvSpPr>
          <p:spPr>
            <a:xfrm>
              <a:off x="931417" y="3707436"/>
              <a:ext cx="983146" cy="983146"/>
            </a:xfrm>
            <a:prstGeom prst="ellipse">
              <a:avLst/>
            </a:prstGeom>
            <a:scene3d>
              <a:camera prst="orthographicFront"/>
              <a:lightRig rig="threePt" dir="t">
                <a:rot lat="0" lon="0" rev="7500000"/>
              </a:lightRig>
            </a:scene3d>
            <a:sp3d z="152400" extrusionH="63500" prstMaterial="dkEdge">
              <a:bevelT w="120800" h="19050" prst="relaxedInset"/>
              <a:contourClr>
                <a:schemeClr val="bg1"/>
              </a:contourClr>
            </a:sp3d>
          </p:spPr>
          <p:style>
            <a:lnRef idx="1">
              <a:schemeClr val="accent2">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15" name="14 Forma libre"/>
            <p:cNvSpPr/>
            <p:nvPr/>
          </p:nvSpPr>
          <p:spPr>
            <a:xfrm>
              <a:off x="972062" y="4985732"/>
              <a:ext cx="7632646" cy="786517"/>
            </a:xfrm>
            <a:custGeom>
              <a:avLst/>
              <a:gdLst>
                <a:gd name="connsiteX0" fmla="*/ 0 w 7632646"/>
                <a:gd name="connsiteY0" fmla="*/ 0 h 786517"/>
                <a:gd name="connsiteX1" fmla="*/ 7632646 w 7632646"/>
                <a:gd name="connsiteY1" fmla="*/ 0 h 786517"/>
                <a:gd name="connsiteX2" fmla="*/ 7632646 w 7632646"/>
                <a:gd name="connsiteY2" fmla="*/ 786517 h 786517"/>
                <a:gd name="connsiteX3" fmla="*/ 0 w 7632646"/>
                <a:gd name="connsiteY3" fmla="*/ 786517 h 786517"/>
                <a:gd name="connsiteX4" fmla="*/ 0 w 7632646"/>
                <a:gd name="connsiteY4" fmla="*/ 0 h 786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2646" h="786517">
                  <a:moveTo>
                    <a:pt x="0" y="0"/>
                  </a:moveTo>
                  <a:lnTo>
                    <a:pt x="7632646" y="0"/>
                  </a:lnTo>
                  <a:lnTo>
                    <a:pt x="7632646" y="786517"/>
                  </a:lnTo>
                  <a:lnTo>
                    <a:pt x="0" y="786517"/>
                  </a:lnTo>
                  <a:lnTo>
                    <a:pt x="0" y="0"/>
                  </a:lnTo>
                  <a:close/>
                </a:path>
              </a:pathLst>
            </a:custGeom>
            <a:scene3d>
              <a:camera prst="orthographicFront"/>
              <a:lightRig rig="threePt" dir="t">
                <a:rot lat="0" lon="0" rev="7500000"/>
              </a:lightRig>
            </a:scene3d>
            <a:sp3d prstMaterial="plastic">
              <a:bevelT w="127000" h="25400" prst="relaxedInset"/>
            </a:sp3d>
          </p:spPr>
          <p:style>
            <a:lnRef idx="0">
              <a:schemeClr val="accent3"/>
            </a:lnRef>
            <a:fillRef idx="3">
              <a:schemeClr val="accent3"/>
            </a:fillRef>
            <a:effectRef idx="3">
              <a:schemeClr val="accent3"/>
            </a:effectRef>
            <a:fontRef idx="minor">
              <a:schemeClr val="lt1"/>
            </a:fontRef>
          </p:style>
          <p:txBody>
            <a:bodyPr lIns="624298" tIns="96520" rIns="96520" bIns="96520" spcCol="1270" anchor="ctr"/>
            <a:lstStyle/>
            <a:p>
              <a:pPr defTabSz="1689100">
                <a:lnSpc>
                  <a:spcPct val="90000"/>
                </a:lnSpc>
                <a:spcAft>
                  <a:spcPct val="35000"/>
                </a:spcAft>
                <a:defRPr/>
              </a:pPr>
              <a:r>
                <a:rPr lang="es-MX" sz="3800" dirty="0"/>
                <a:t>Recolección de los datos</a:t>
              </a:r>
            </a:p>
          </p:txBody>
        </p:sp>
        <p:sp>
          <p:nvSpPr>
            <p:cNvPr id="16" name="15 Elipse"/>
            <p:cNvSpPr/>
            <p:nvPr/>
          </p:nvSpPr>
          <p:spPr>
            <a:xfrm>
              <a:off x="480488" y="4887417"/>
              <a:ext cx="983146" cy="983146"/>
            </a:xfrm>
            <a:prstGeom prst="ellipse">
              <a:avLst/>
            </a:prstGeom>
            <a:scene3d>
              <a:camera prst="orthographicFront"/>
              <a:lightRig rig="threePt" dir="t">
                <a:rot lat="0" lon="0" rev="7500000"/>
              </a:lightRig>
            </a:scene3d>
            <a:sp3d z="152400" extrusionH="63500" prstMaterial="dkEdge">
              <a:bevelT w="120800" h="19050" prst="relaxedInset"/>
              <a:contourClr>
                <a:schemeClr val="bg1"/>
              </a:contourClr>
            </a:sp3d>
          </p:spPr>
          <p:style>
            <a:lnRef idx="1">
              <a:schemeClr val="accent2">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6"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19100" y="0"/>
            <a:ext cx="8305800" cy="982663"/>
          </a:xfrm>
        </p:spPr>
        <p:txBody>
          <a:bodyPr/>
          <a:lstStyle/>
          <a:p>
            <a:pPr eaLnBrk="1" hangingPunct="1"/>
            <a:r>
              <a:rPr lang="es-PA" smtClean="0"/>
              <a:t>Resultados</a:t>
            </a:r>
          </a:p>
        </p:txBody>
      </p:sp>
      <p:sp>
        <p:nvSpPr>
          <p:cNvPr id="14339" name="4 CuadroTexto"/>
          <p:cNvSpPr txBox="1">
            <a:spLocks noChangeArrowheads="1"/>
          </p:cNvSpPr>
          <p:nvPr/>
        </p:nvSpPr>
        <p:spPr bwMode="auto">
          <a:xfrm>
            <a:off x="1100138" y="966788"/>
            <a:ext cx="7143750" cy="923925"/>
          </a:xfrm>
          <a:prstGeom prst="rect">
            <a:avLst/>
          </a:prstGeom>
          <a:noFill/>
          <a:ln w="9525">
            <a:noFill/>
            <a:miter lim="800000"/>
            <a:headEnd/>
            <a:tailEnd/>
          </a:ln>
        </p:spPr>
        <p:txBody>
          <a:bodyPr>
            <a:spAutoFit/>
          </a:bodyPr>
          <a:lstStyle/>
          <a:p>
            <a:r>
              <a:rPr lang="es-ES" b="1"/>
              <a:t>1. Población encuestada y Características  Socio demográficas</a:t>
            </a:r>
          </a:p>
          <a:p>
            <a:endParaRPr lang="es-ES" b="1"/>
          </a:p>
          <a:p>
            <a:endParaRPr lang="es-PA"/>
          </a:p>
        </p:txBody>
      </p:sp>
      <p:sp>
        <p:nvSpPr>
          <p:cNvPr id="14340" name="5 CuadroTexto"/>
          <p:cNvSpPr txBox="1">
            <a:spLocks noChangeArrowheads="1"/>
          </p:cNvSpPr>
          <p:nvPr/>
        </p:nvSpPr>
        <p:spPr bwMode="auto">
          <a:xfrm>
            <a:off x="1071563" y="2143125"/>
            <a:ext cx="6715125" cy="369888"/>
          </a:xfrm>
          <a:prstGeom prst="rect">
            <a:avLst/>
          </a:prstGeom>
          <a:noFill/>
          <a:ln w="9525">
            <a:noFill/>
            <a:miter lim="800000"/>
            <a:headEnd/>
            <a:tailEnd/>
          </a:ln>
        </p:spPr>
        <p:txBody>
          <a:bodyPr>
            <a:spAutoFit/>
          </a:bodyPr>
          <a:lstStyle/>
          <a:p>
            <a:r>
              <a:rPr lang="es-ES"/>
              <a:t> </a:t>
            </a:r>
            <a:endParaRPr lang="es-PA"/>
          </a:p>
        </p:txBody>
      </p:sp>
      <p:graphicFrame>
        <p:nvGraphicFramePr>
          <p:cNvPr id="10" name="2 Gráfico"/>
          <p:cNvGraphicFramePr/>
          <p:nvPr/>
        </p:nvGraphicFramePr>
        <p:xfrm>
          <a:off x="674800" y="1428749"/>
          <a:ext cx="7992887" cy="4485036"/>
        </p:xfrm>
        <a:graphic>
          <a:graphicData uri="http://schemas.openxmlformats.org/drawingml/2006/chart">
            <c:chart xmlns:c="http://schemas.openxmlformats.org/drawingml/2006/chart" xmlns:r="http://schemas.openxmlformats.org/officeDocument/2006/relationships" r:id="rId2"/>
          </a:graphicData>
        </a:graphic>
      </p:graphicFrame>
      <p:sp>
        <p:nvSpPr>
          <p:cNvPr id="14342" name="11 CuadroTexto"/>
          <p:cNvSpPr txBox="1">
            <a:spLocks noChangeArrowheads="1"/>
          </p:cNvSpPr>
          <p:nvPr/>
        </p:nvSpPr>
        <p:spPr bwMode="auto">
          <a:xfrm>
            <a:off x="1403350" y="6024563"/>
            <a:ext cx="5013325" cy="831850"/>
          </a:xfrm>
          <a:prstGeom prst="rect">
            <a:avLst/>
          </a:prstGeom>
          <a:noFill/>
          <a:ln w="9525">
            <a:noFill/>
            <a:miter lim="800000"/>
            <a:headEnd/>
            <a:tailEnd/>
          </a:ln>
        </p:spPr>
        <p:txBody>
          <a:bodyPr>
            <a:spAutoFit/>
          </a:bodyPr>
          <a:lstStyle/>
          <a:p>
            <a:pPr algn="ctr"/>
            <a:r>
              <a:rPr lang="es-ES" sz="1600">
                <a:solidFill>
                  <a:schemeClr val="bg1"/>
                </a:solidFill>
              </a:rPr>
              <a:t>Edad oscilo entre18-45 años</a:t>
            </a:r>
          </a:p>
          <a:p>
            <a:pPr algn="ctr"/>
            <a:r>
              <a:rPr lang="es-ES" sz="1600">
                <a:solidFill>
                  <a:schemeClr val="bg1"/>
                </a:solidFill>
              </a:rPr>
              <a:t>Edad mediana era de 20 años   </a:t>
            </a:r>
          </a:p>
          <a:p>
            <a:pPr algn="ctr"/>
            <a:r>
              <a:rPr lang="es-ES" sz="1600">
                <a:solidFill>
                  <a:schemeClr val="bg1"/>
                </a:solidFill>
              </a:rPr>
              <a:t>Edad  media de 21 años</a:t>
            </a:r>
            <a:endParaRPr lang="es-PA" sz="160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nvGraphicFramePr>
        <p:xfrm>
          <a:off x="467544" y="1844824"/>
          <a:ext cx="8280920" cy="4536504"/>
        </p:xfrm>
        <a:graphic>
          <a:graphicData uri="http://schemas.openxmlformats.org/drawingml/2006/chart">
            <c:chart xmlns:c="http://schemas.openxmlformats.org/drawingml/2006/chart" xmlns:r="http://schemas.openxmlformats.org/officeDocument/2006/relationships" r:id="rId2"/>
          </a:graphicData>
        </a:graphic>
      </p:graphicFrame>
      <p:sp>
        <p:nvSpPr>
          <p:cNvPr id="15363" name="1 Título"/>
          <p:cNvSpPr>
            <a:spLocks noGrp="1"/>
          </p:cNvSpPr>
          <p:nvPr>
            <p:ph type="title"/>
          </p:nvPr>
        </p:nvSpPr>
        <p:spPr>
          <a:xfrm>
            <a:off x="419100" y="0"/>
            <a:ext cx="8305800" cy="982663"/>
          </a:xfrm>
        </p:spPr>
        <p:txBody>
          <a:bodyPr/>
          <a:lstStyle/>
          <a:p>
            <a:pPr eaLnBrk="1" hangingPunct="1"/>
            <a:r>
              <a:rPr lang="es-PA" smtClean="0"/>
              <a:t>Resultados</a:t>
            </a:r>
          </a:p>
        </p:txBody>
      </p:sp>
      <p:sp>
        <p:nvSpPr>
          <p:cNvPr id="15364" name="4 CuadroTexto"/>
          <p:cNvSpPr txBox="1">
            <a:spLocks noChangeArrowheads="1"/>
          </p:cNvSpPr>
          <p:nvPr/>
        </p:nvSpPr>
        <p:spPr bwMode="auto">
          <a:xfrm>
            <a:off x="1100138" y="966788"/>
            <a:ext cx="7143750" cy="923925"/>
          </a:xfrm>
          <a:prstGeom prst="rect">
            <a:avLst/>
          </a:prstGeom>
          <a:noFill/>
          <a:ln w="9525">
            <a:noFill/>
            <a:miter lim="800000"/>
            <a:headEnd/>
            <a:tailEnd/>
          </a:ln>
        </p:spPr>
        <p:txBody>
          <a:bodyPr>
            <a:spAutoFit/>
          </a:bodyPr>
          <a:lstStyle/>
          <a:p>
            <a:r>
              <a:rPr lang="es-ES" b="1"/>
              <a:t>1. Población encuestada y Características  Socio demográficas</a:t>
            </a:r>
          </a:p>
          <a:p>
            <a:endParaRPr lang="es-ES" b="1"/>
          </a:p>
          <a:p>
            <a:endParaRPr lang="es-P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357188" y="357188"/>
            <a:ext cx="8305800" cy="1143000"/>
          </a:xfrm>
        </p:spPr>
        <p:txBody>
          <a:bodyPr/>
          <a:lstStyle/>
          <a:p>
            <a:pPr eaLnBrk="1" hangingPunct="1"/>
            <a:r>
              <a:rPr lang="es-PA" smtClean="0"/>
              <a:t>Resultados</a:t>
            </a:r>
          </a:p>
        </p:txBody>
      </p:sp>
      <p:sp>
        <p:nvSpPr>
          <p:cNvPr id="16387" name="3 CuadroTexto"/>
          <p:cNvSpPr txBox="1">
            <a:spLocks noChangeArrowheads="1"/>
          </p:cNvSpPr>
          <p:nvPr/>
        </p:nvSpPr>
        <p:spPr bwMode="auto">
          <a:xfrm>
            <a:off x="714375" y="1344613"/>
            <a:ext cx="7429500" cy="369887"/>
          </a:xfrm>
          <a:prstGeom prst="rect">
            <a:avLst/>
          </a:prstGeom>
          <a:noFill/>
          <a:ln w="9525">
            <a:noFill/>
            <a:miter lim="800000"/>
            <a:headEnd/>
            <a:tailEnd/>
          </a:ln>
        </p:spPr>
        <p:txBody>
          <a:bodyPr>
            <a:spAutoFit/>
          </a:bodyPr>
          <a:lstStyle/>
          <a:p>
            <a:r>
              <a:rPr lang="es-ES" b="1"/>
              <a:t>2. Antecedentes familiares de enfermedades crónicas</a:t>
            </a:r>
            <a:endParaRPr lang="es-PA"/>
          </a:p>
        </p:txBody>
      </p:sp>
      <p:graphicFrame>
        <p:nvGraphicFramePr>
          <p:cNvPr id="5" name="4 Tabla"/>
          <p:cNvGraphicFramePr>
            <a:graphicFrameLocks noGrp="1"/>
          </p:cNvGraphicFramePr>
          <p:nvPr/>
        </p:nvGraphicFramePr>
        <p:xfrm>
          <a:off x="323850" y="2643188"/>
          <a:ext cx="8064500" cy="3378200"/>
        </p:xfrm>
        <a:graphic>
          <a:graphicData uri="http://schemas.openxmlformats.org/drawingml/2006/table">
            <a:tbl>
              <a:tblPr/>
              <a:tblGrid>
                <a:gridCol w="1739052"/>
                <a:gridCol w="971387"/>
                <a:gridCol w="1159787"/>
                <a:gridCol w="1159787"/>
                <a:gridCol w="1112188"/>
                <a:gridCol w="1003257"/>
                <a:gridCol w="919042"/>
              </a:tblGrid>
              <a:tr h="563033">
                <a:tc rowSpan="2">
                  <a:txBody>
                    <a:bodyPr/>
                    <a:lstStyle/>
                    <a:p>
                      <a:pPr algn="ctr">
                        <a:spcAft>
                          <a:spcPts val="0"/>
                        </a:spcAft>
                      </a:pPr>
                      <a:r>
                        <a:rPr lang="es-PA" sz="1600" b="1" dirty="0">
                          <a:latin typeface="Arial"/>
                          <a:ea typeface="Times New Roman"/>
                        </a:rPr>
                        <a:t>Patología crónica</a:t>
                      </a:r>
                      <a:endParaRPr lang="es-PA" sz="2400" b="1" dirty="0">
                        <a:latin typeface="Times New Roman"/>
                        <a:ea typeface="Times New Roman"/>
                      </a:endParaRPr>
                    </a:p>
                  </a:txBody>
                  <a:tcPr marL="68577" marR="68577"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endParaRPr lang="es-PA" sz="1600" b="1" dirty="0">
                        <a:latin typeface="Arial"/>
                        <a:ea typeface="Times New Roman"/>
                      </a:endParaRPr>
                    </a:p>
                    <a:p>
                      <a:pPr algn="ctr">
                        <a:spcAft>
                          <a:spcPts val="0"/>
                        </a:spcAft>
                      </a:pPr>
                      <a:r>
                        <a:rPr lang="es-PA" sz="1600" b="1" dirty="0">
                          <a:latin typeface="Arial"/>
                          <a:ea typeface="Times New Roman"/>
                        </a:rPr>
                        <a:t>Total</a:t>
                      </a:r>
                      <a:endParaRPr lang="es-PA" sz="2400" b="1" dirty="0">
                        <a:latin typeface="Times New Roman"/>
                        <a:ea typeface="Times New Roman"/>
                      </a:endParaRPr>
                    </a:p>
                  </a:txBody>
                  <a:tcPr marL="68577" marR="6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PA"/>
                    </a:p>
                  </a:txBody>
                  <a:tcPr/>
                </a:tc>
                <a:tc gridSpan="2">
                  <a:txBody>
                    <a:bodyPr/>
                    <a:lstStyle/>
                    <a:p>
                      <a:pPr algn="ctr">
                        <a:lnSpc>
                          <a:spcPct val="200000"/>
                        </a:lnSpc>
                        <a:spcAft>
                          <a:spcPts val="0"/>
                        </a:spcAft>
                      </a:pPr>
                      <a:r>
                        <a:rPr lang="es-PA" sz="1600" b="1" dirty="0">
                          <a:latin typeface="Arial"/>
                          <a:ea typeface="Times New Roman"/>
                        </a:rPr>
                        <a:t>Licenciatura</a:t>
                      </a:r>
                      <a:endParaRPr lang="es-PA" sz="2400" b="1" dirty="0">
                        <a:latin typeface="Times New Roman"/>
                        <a:ea typeface="Times New Roman"/>
                      </a:endParaRPr>
                    </a:p>
                  </a:txBody>
                  <a:tcPr marL="68577" marR="68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PA"/>
                    </a:p>
                  </a:txBody>
                  <a:tcPr/>
                </a:tc>
                <a:tc gridSpan="2">
                  <a:txBody>
                    <a:bodyPr/>
                    <a:lstStyle/>
                    <a:p>
                      <a:pPr algn="ctr">
                        <a:spcAft>
                          <a:spcPts val="0"/>
                        </a:spcAft>
                      </a:pPr>
                      <a:endParaRPr lang="es-PA" sz="1600" b="1">
                        <a:latin typeface="Arial"/>
                        <a:ea typeface="Times New Roman"/>
                      </a:endParaRPr>
                    </a:p>
                    <a:p>
                      <a:pPr algn="ctr">
                        <a:spcAft>
                          <a:spcPts val="0"/>
                        </a:spcAft>
                      </a:pPr>
                      <a:r>
                        <a:rPr lang="es-PA" sz="1600" b="1">
                          <a:latin typeface="Arial"/>
                          <a:ea typeface="Times New Roman"/>
                        </a:rPr>
                        <a:t>Técnicos</a:t>
                      </a:r>
                      <a:endParaRPr lang="es-PA" sz="2400" b="1">
                        <a:latin typeface="Times New Roman"/>
                        <a:ea typeface="Times New Roman"/>
                      </a:endParaRPr>
                    </a:p>
                  </a:txBody>
                  <a:tcPr marL="68577" marR="68577"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PA"/>
                    </a:p>
                  </a:txBody>
                  <a:tcPr/>
                </a:tc>
              </a:tr>
              <a:tr h="563033">
                <a:tc vMerge="1">
                  <a:txBody>
                    <a:bodyPr/>
                    <a:lstStyle/>
                    <a:p>
                      <a:endParaRPr lang="es-PA"/>
                    </a:p>
                  </a:txBody>
                  <a:tcPr/>
                </a:tc>
                <a:tc>
                  <a:txBody>
                    <a:bodyPr/>
                    <a:lstStyle/>
                    <a:p>
                      <a:pPr algn="ctr">
                        <a:lnSpc>
                          <a:spcPct val="200000"/>
                        </a:lnSpc>
                        <a:spcAft>
                          <a:spcPts val="0"/>
                        </a:spcAft>
                      </a:pPr>
                      <a:r>
                        <a:rPr lang="es-PA" sz="1600" b="1" dirty="0">
                          <a:latin typeface="Arial"/>
                          <a:ea typeface="Times New Roman"/>
                        </a:rPr>
                        <a:t>No</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No</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No</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033">
                <a:tc>
                  <a:txBody>
                    <a:bodyPr/>
                    <a:lstStyle/>
                    <a:p>
                      <a:pPr algn="just">
                        <a:lnSpc>
                          <a:spcPct val="200000"/>
                        </a:lnSpc>
                        <a:spcAft>
                          <a:spcPts val="0"/>
                        </a:spcAft>
                      </a:pPr>
                      <a:r>
                        <a:rPr lang="es-PA" sz="1600" b="1" dirty="0">
                          <a:latin typeface="Arial"/>
                          <a:ea typeface="Times New Roman"/>
                        </a:rPr>
                        <a:t>Hipertensión</a:t>
                      </a:r>
                      <a:endParaRPr lang="es-PA" sz="2400" b="1" dirty="0">
                        <a:latin typeface="Times New Roman"/>
                        <a:ea typeface="Times New Roman"/>
                      </a:endParaRPr>
                    </a:p>
                  </a:txBody>
                  <a:tcPr marL="68577" marR="6857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115</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48.3</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spcAft>
                          <a:spcPts val="0"/>
                        </a:spcAft>
                      </a:pPr>
                      <a:r>
                        <a:rPr lang="es-PA" sz="1600" b="1">
                          <a:latin typeface="Arial"/>
                          <a:ea typeface="Times New Roman"/>
                        </a:rPr>
                        <a:t>107</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50</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8</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33.3</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033">
                <a:tc>
                  <a:txBody>
                    <a:bodyPr/>
                    <a:lstStyle/>
                    <a:p>
                      <a:pPr algn="just">
                        <a:lnSpc>
                          <a:spcPct val="200000"/>
                        </a:lnSpc>
                        <a:spcAft>
                          <a:spcPts val="0"/>
                        </a:spcAft>
                      </a:pPr>
                      <a:r>
                        <a:rPr lang="es-PA" sz="1600" b="1">
                          <a:latin typeface="Arial"/>
                          <a:ea typeface="Times New Roman"/>
                        </a:rPr>
                        <a:t>Diabetes</a:t>
                      </a:r>
                      <a:endParaRPr lang="es-PA" sz="2400" b="1">
                        <a:latin typeface="Times New Roman"/>
                        <a:ea typeface="Times New Roman"/>
                      </a:endParaRPr>
                    </a:p>
                  </a:txBody>
                  <a:tcPr marL="68577" marR="6857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29</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12.2</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26</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12.1</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3</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12.5</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033">
                <a:tc>
                  <a:txBody>
                    <a:bodyPr/>
                    <a:lstStyle/>
                    <a:p>
                      <a:pPr algn="just">
                        <a:lnSpc>
                          <a:spcPct val="200000"/>
                        </a:lnSpc>
                        <a:spcAft>
                          <a:spcPts val="0"/>
                        </a:spcAft>
                      </a:pPr>
                      <a:r>
                        <a:rPr lang="es-PA" sz="1600" b="1">
                          <a:latin typeface="Arial"/>
                          <a:ea typeface="Times New Roman"/>
                        </a:rPr>
                        <a:t>Infarto </a:t>
                      </a:r>
                      <a:endParaRPr lang="es-PA" sz="2400" b="1">
                        <a:latin typeface="Times New Roman"/>
                        <a:ea typeface="Times New Roman"/>
                      </a:endParaRPr>
                    </a:p>
                  </a:txBody>
                  <a:tcPr marL="68577" marR="6857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16</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6.7</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13</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6.1</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3</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12.5</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033">
                <a:tc>
                  <a:txBody>
                    <a:bodyPr/>
                    <a:lstStyle/>
                    <a:p>
                      <a:pPr algn="just">
                        <a:lnSpc>
                          <a:spcPct val="200000"/>
                        </a:lnSpc>
                        <a:spcAft>
                          <a:spcPts val="0"/>
                        </a:spcAft>
                      </a:pPr>
                      <a:r>
                        <a:rPr lang="es-PA" sz="1600" b="1">
                          <a:latin typeface="Arial"/>
                          <a:ea typeface="Times New Roman"/>
                        </a:rPr>
                        <a:t>Cáncer</a:t>
                      </a:r>
                      <a:endParaRPr lang="es-PA" sz="2400" b="1">
                        <a:latin typeface="Times New Roman"/>
                        <a:ea typeface="Times New Roman"/>
                      </a:endParaRPr>
                    </a:p>
                  </a:txBody>
                  <a:tcPr marL="68577" marR="6857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13</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5.5</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11</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5.1</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a:latin typeface="Arial"/>
                          <a:ea typeface="Times New Roman"/>
                        </a:rPr>
                        <a:t>2</a:t>
                      </a:r>
                      <a:endParaRPr lang="es-PA" sz="2400" b="1">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600" b="1" dirty="0">
                          <a:latin typeface="Arial"/>
                          <a:ea typeface="Times New Roman"/>
                        </a:rPr>
                        <a:t>8.3</a:t>
                      </a:r>
                      <a:endParaRPr lang="es-PA" sz="2400" b="1" dirty="0">
                        <a:latin typeface="Times New Roman"/>
                        <a:ea typeface="Times New Roman"/>
                      </a:endParaRPr>
                    </a:p>
                  </a:txBody>
                  <a:tcPr marL="68577" marR="6857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6440" name="5 Rectángulo"/>
          <p:cNvSpPr>
            <a:spLocks noChangeArrowheads="1"/>
          </p:cNvSpPr>
          <p:nvPr/>
        </p:nvSpPr>
        <p:spPr bwMode="auto">
          <a:xfrm>
            <a:off x="1285875" y="1911350"/>
            <a:ext cx="6286500" cy="461963"/>
          </a:xfrm>
          <a:prstGeom prst="rect">
            <a:avLst/>
          </a:prstGeom>
          <a:noFill/>
          <a:ln w="9525">
            <a:noFill/>
            <a:miter lim="800000"/>
            <a:headEnd/>
            <a:tailEnd/>
          </a:ln>
        </p:spPr>
        <p:txBody>
          <a:bodyPr>
            <a:spAutoFit/>
          </a:bodyPr>
          <a:lstStyle/>
          <a:p>
            <a:pPr algn="ctr"/>
            <a:r>
              <a:rPr lang="es-PA" sz="1200"/>
              <a:t>Prevalencia de antecedentes de enfermedades crónicas en los estudiantes de enfermería del CRUA según carrera, II semestre 2006</a:t>
            </a:r>
          </a:p>
        </p:txBody>
      </p:sp>
      <p:sp>
        <p:nvSpPr>
          <p:cNvPr id="16441" name="6 CuadroTexto"/>
          <p:cNvSpPr txBox="1">
            <a:spLocks noChangeArrowheads="1"/>
          </p:cNvSpPr>
          <p:nvPr/>
        </p:nvSpPr>
        <p:spPr bwMode="auto">
          <a:xfrm>
            <a:off x="947738" y="6165850"/>
            <a:ext cx="7286625" cy="923925"/>
          </a:xfrm>
          <a:prstGeom prst="rect">
            <a:avLst/>
          </a:prstGeom>
          <a:noFill/>
          <a:ln w="9525">
            <a:noFill/>
            <a:miter lim="800000"/>
            <a:headEnd/>
            <a:tailEnd/>
          </a:ln>
        </p:spPr>
        <p:txBody>
          <a:bodyPr>
            <a:spAutoFit/>
          </a:bodyPr>
          <a:lstStyle/>
          <a:p>
            <a:pPr algn="ctr"/>
            <a:r>
              <a:rPr lang="es-PA" sz="1200"/>
              <a:t>El 57.6% (137) de los 238 estudiantes encuestados tiene en sus antecedentes familiares una enfermedad crónica,  de los cuales 126 (92%) cursan la carrera de licenciatura y 11 (8%) la técnica de enfermería.</a:t>
            </a:r>
          </a:p>
          <a:p>
            <a:endParaRPr lang="es-P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428625" y="500063"/>
            <a:ext cx="8305800" cy="785812"/>
          </a:xfrm>
        </p:spPr>
        <p:txBody>
          <a:bodyPr/>
          <a:lstStyle/>
          <a:p>
            <a:pPr eaLnBrk="1" hangingPunct="1"/>
            <a:r>
              <a:rPr lang="es-PA" smtClean="0"/>
              <a:t>Resultados</a:t>
            </a:r>
          </a:p>
        </p:txBody>
      </p:sp>
      <p:sp>
        <p:nvSpPr>
          <p:cNvPr id="17411" name="3 CuadroTexto"/>
          <p:cNvSpPr txBox="1">
            <a:spLocks noChangeArrowheads="1"/>
          </p:cNvSpPr>
          <p:nvPr/>
        </p:nvSpPr>
        <p:spPr bwMode="auto">
          <a:xfrm>
            <a:off x="1214438" y="1428750"/>
            <a:ext cx="6929437" cy="646113"/>
          </a:xfrm>
          <a:prstGeom prst="rect">
            <a:avLst/>
          </a:prstGeom>
          <a:noFill/>
          <a:ln w="9525">
            <a:noFill/>
            <a:miter lim="800000"/>
            <a:headEnd/>
            <a:tailEnd/>
          </a:ln>
        </p:spPr>
        <p:txBody>
          <a:bodyPr>
            <a:spAutoFit/>
          </a:bodyPr>
          <a:lstStyle/>
          <a:p>
            <a:pPr marL="0" lvl="1"/>
            <a:r>
              <a:rPr lang="es-PA"/>
              <a:t>3. </a:t>
            </a:r>
            <a:r>
              <a:rPr lang="es-PA" b="1"/>
              <a:t>Hábito de consumo de Tabaco</a:t>
            </a:r>
            <a:endParaRPr lang="es-PA"/>
          </a:p>
          <a:p>
            <a:endParaRPr lang="es-PA"/>
          </a:p>
        </p:txBody>
      </p:sp>
      <p:sp>
        <p:nvSpPr>
          <p:cNvPr id="17412" name="7 CuadroTexto"/>
          <p:cNvSpPr txBox="1">
            <a:spLocks noChangeArrowheads="1"/>
          </p:cNvSpPr>
          <p:nvPr/>
        </p:nvSpPr>
        <p:spPr bwMode="auto">
          <a:xfrm>
            <a:off x="1143000" y="2000250"/>
            <a:ext cx="7572375" cy="3692525"/>
          </a:xfrm>
          <a:prstGeom prst="rect">
            <a:avLst/>
          </a:prstGeom>
          <a:noFill/>
          <a:ln w="9525">
            <a:noFill/>
            <a:miter lim="800000"/>
            <a:headEnd/>
            <a:tailEnd/>
          </a:ln>
        </p:spPr>
        <p:txBody>
          <a:bodyPr>
            <a:spAutoFit/>
          </a:bodyPr>
          <a:lstStyle/>
          <a:p>
            <a:pPr>
              <a:buFontTx/>
              <a:buBlip>
                <a:blip r:embed="rId2"/>
              </a:buBlip>
            </a:pPr>
            <a:r>
              <a:rPr lang="es-PA"/>
              <a:t> El consumo de tabaco en alguna ocasión durante su vida se registró en un  26.1% (62) de los encuestados </a:t>
            </a:r>
          </a:p>
          <a:p>
            <a:pPr>
              <a:buFontTx/>
              <a:buBlip>
                <a:blip r:embed="rId2"/>
              </a:buBlip>
            </a:pPr>
            <a:endParaRPr lang="es-PA"/>
          </a:p>
          <a:p>
            <a:pPr>
              <a:buFontTx/>
              <a:buBlip>
                <a:blip r:embed="rId2"/>
              </a:buBlip>
            </a:pPr>
            <a:r>
              <a:rPr lang="es-PA"/>
              <a:t>La edad de inicio se encontraba entre una edad mínima de 10 años y máxima de  25 años respectivamente, y una media de 16 años.</a:t>
            </a:r>
          </a:p>
          <a:p>
            <a:pPr>
              <a:buFontTx/>
              <a:buBlip>
                <a:blip r:embed="rId2"/>
              </a:buBlip>
            </a:pPr>
            <a:endParaRPr lang="es-PA"/>
          </a:p>
          <a:p>
            <a:pPr>
              <a:buFontTx/>
              <a:buBlip>
                <a:blip r:embed="rId2"/>
              </a:buBlip>
            </a:pPr>
            <a:r>
              <a:rPr lang="es-PA"/>
              <a:t>Solamente uno (1) de los encuestados confirmo consumir tabaco al momento de la encuesta y según las categorías establecidas de consumo era un fumador leve</a:t>
            </a:r>
          </a:p>
          <a:p>
            <a:pPr>
              <a:buFontTx/>
              <a:buBlip>
                <a:blip r:embed="rId2"/>
              </a:buBlip>
            </a:pPr>
            <a:endParaRPr lang="es-PA"/>
          </a:p>
          <a:p>
            <a:pPr>
              <a:buFontTx/>
              <a:buBlip>
                <a:blip r:embed="rId2"/>
              </a:buBlip>
            </a:pPr>
            <a:r>
              <a:rPr lang="es-PA"/>
              <a:t> El 0.4% de los encuestados tenía como factor de riesgo el tabaquismo.</a:t>
            </a:r>
          </a:p>
          <a:p>
            <a:endParaRPr lang="es-P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500063" y="500063"/>
            <a:ext cx="8305800" cy="630237"/>
          </a:xfrm>
        </p:spPr>
        <p:txBody>
          <a:bodyPr/>
          <a:lstStyle/>
          <a:p>
            <a:pPr eaLnBrk="1" hangingPunct="1"/>
            <a:r>
              <a:rPr lang="es-PA" smtClean="0"/>
              <a:t>Resultados</a:t>
            </a:r>
          </a:p>
        </p:txBody>
      </p:sp>
      <p:sp>
        <p:nvSpPr>
          <p:cNvPr id="18435" name="3 CuadroTexto"/>
          <p:cNvSpPr txBox="1">
            <a:spLocks noChangeArrowheads="1"/>
          </p:cNvSpPr>
          <p:nvPr/>
        </p:nvSpPr>
        <p:spPr bwMode="auto">
          <a:xfrm>
            <a:off x="179388" y="933450"/>
            <a:ext cx="3643312" cy="369888"/>
          </a:xfrm>
          <a:prstGeom prst="rect">
            <a:avLst/>
          </a:prstGeom>
          <a:noFill/>
          <a:ln w="9525">
            <a:noFill/>
            <a:miter lim="800000"/>
            <a:headEnd/>
            <a:tailEnd/>
          </a:ln>
        </p:spPr>
        <p:txBody>
          <a:bodyPr>
            <a:spAutoFit/>
          </a:bodyPr>
          <a:lstStyle/>
          <a:p>
            <a:r>
              <a:rPr lang="es-PA"/>
              <a:t>4. </a:t>
            </a:r>
            <a:r>
              <a:rPr lang="es-PA" b="1"/>
              <a:t>Consumo de Alcohol</a:t>
            </a:r>
            <a:endParaRPr lang="es-PA"/>
          </a:p>
        </p:txBody>
      </p:sp>
      <p:graphicFrame>
        <p:nvGraphicFramePr>
          <p:cNvPr id="6" name="7 Gráfico"/>
          <p:cNvGraphicFramePr/>
          <p:nvPr/>
        </p:nvGraphicFramePr>
        <p:xfrm>
          <a:off x="827584" y="1500189"/>
          <a:ext cx="7704856" cy="4524374"/>
        </p:xfrm>
        <a:graphic>
          <a:graphicData uri="http://schemas.openxmlformats.org/drawingml/2006/chart">
            <c:chart xmlns:c="http://schemas.openxmlformats.org/drawingml/2006/chart" xmlns:r="http://schemas.openxmlformats.org/officeDocument/2006/relationships" r:id="rId2"/>
          </a:graphicData>
        </a:graphic>
      </p:graphicFrame>
      <p:sp>
        <p:nvSpPr>
          <p:cNvPr id="18437" name="6 CuadroTexto"/>
          <p:cNvSpPr txBox="1">
            <a:spLocks noChangeArrowheads="1"/>
          </p:cNvSpPr>
          <p:nvPr/>
        </p:nvSpPr>
        <p:spPr bwMode="auto">
          <a:xfrm>
            <a:off x="1851025" y="6143625"/>
            <a:ext cx="5929313" cy="738188"/>
          </a:xfrm>
          <a:prstGeom prst="rect">
            <a:avLst/>
          </a:prstGeom>
          <a:noFill/>
          <a:ln w="9525">
            <a:noFill/>
            <a:miter lim="800000"/>
            <a:headEnd/>
            <a:tailEnd/>
          </a:ln>
        </p:spPr>
        <p:txBody>
          <a:bodyPr>
            <a:spAutoFit/>
          </a:bodyPr>
          <a:lstStyle/>
          <a:p>
            <a:pPr algn="ctr"/>
            <a:r>
              <a:rPr lang="es-ES" sz="1200"/>
              <a:t>El 2.9 % de los estudiantes encuestados consumió más de 5 tragos consecutivos </a:t>
            </a:r>
          </a:p>
          <a:p>
            <a:pPr algn="ctr"/>
            <a:r>
              <a:rPr lang="es-ES" sz="1200"/>
              <a:t>durante el mes anterior, considerado un factor de riesgo en el consumo de alcohol.</a:t>
            </a:r>
            <a:endParaRPr lang="es-PA" sz="1200"/>
          </a:p>
          <a:p>
            <a:endParaRPr lang="es-PA"/>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00063"/>
            <a:ext cx="8305800" cy="642937"/>
          </a:xfrm>
        </p:spPr>
        <p:txBody>
          <a:bodyPr rtlCol="0">
            <a:normAutofit fontScale="90000"/>
          </a:bodyPr>
          <a:lstStyle/>
          <a:p>
            <a:pPr eaLnBrk="1" fontAlgn="auto" hangingPunct="1">
              <a:spcAft>
                <a:spcPts val="0"/>
              </a:spcAft>
              <a:defRPr/>
            </a:pPr>
            <a:r>
              <a:rPr lang="es-PA" dirty="0" smtClean="0"/>
              <a:t>Resultados</a:t>
            </a:r>
            <a:endParaRPr lang="es-PA" dirty="0"/>
          </a:p>
        </p:txBody>
      </p:sp>
      <p:sp>
        <p:nvSpPr>
          <p:cNvPr id="19459" name="3 CuadroTexto"/>
          <p:cNvSpPr txBox="1">
            <a:spLocks noChangeArrowheads="1"/>
          </p:cNvSpPr>
          <p:nvPr/>
        </p:nvSpPr>
        <p:spPr bwMode="auto">
          <a:xfrm>
            <a:off x="1357313" y="1428750"/>
            <a:ext cx="6743700" cy="830263"/>
          </a:xfrm>
          <a:prstGeom prst="rect">
            <a:avLst/>
          </a:prstGeom>
          <a:noFill/>
          <a:ln w="9525">
            <a:noFill/>
            <a:miter lim="800000"/>
            <a:headEnd/>
            <a:tailEnd/>
          </a:ln>
        </p:spPr>
        <p:txBody>
          <a:bodyPr>
            <a:spAutoFit/>
          </a:bodyPr>
          <a:lstStyle/>
          <a:p>
            <a:pPr lvl="1"/>
            <a:r>
              <a:rPr lang="es-PA" sz="2400"/>
              <a:t> 5. </a:t>
            </a:r>
            <a:r>
              <a:rPr lang="es-PA" sz="2400" b="1"/>
              <a:t>Ingesta diaria de  Frutas y Vegetales </a:t>
            </a:r>
            <a:endParaRPr lang="es-PA" sz="2400"/>
          </a:p>
          <a:p>
            <a:endParaRPr lang="es-ES" sz="2400"/>
          </a:p>
        </p:txBody>
      </p:sp>
      <p:sp>
        <p:nvSpPr>
          <p:cNvPr id="19460" name="6 CuadroTexto"/>
          <p:cNvSpPr txBox="1">
            <a:spLocks noChangeArrowheads="1"/>
          </p:cNvSpPr>
          <p:nvPr/>
        </p:nvSpPr>
        <p:spPr bwMode="auto">
          <a:xfrm>
            <a:off x="1214438" y="2286000"/>
            <a:ext cx="4078287" cy="4154488"/>
          </a:xfrm>
          <a:prstGeom prst="rect">
            <a:avLst/>
          </a:prstGeom>
          <a:noFill/>
          <a:ln w="9525">
            <a:noFill/>
            <a:miter lim="800000"/>
            <a:headEnd/>
            <a:tailEnd/>
          </a:ln>
        </p:spPr>
        <p:txBody>
          <a:bodyPr>
            <a:spAutoFit/>
          </a:bodyPr>
          <a:lstStyle/>
          <a:p>
            <a:pPr>
              <a:buFontTx/>
              <a:buBlip>
                <a:blip r:embed="rId2"/>
              </a:buBlip>
            </a:pPr>
            <a:r>
              <a:rPr lang="es-PA" sz="2400"/>
              <a:t> </a:t>
            </a:r>
            <a:r>
              <a:rPr lang="es-ES" sz="2400"/>
              <a:t>El 61.8% (147) de los encuestados  registra un consumo insuficiente de frutas </a:t>
            </a:r>
          </a:p>
          <a:p>
            <a:endParaRPr lang="es-ES" sz="2400"/>
          </a:p>
          <a:p>
            <a:endParaRPr lang="es-ES" sz="2400"/>
          </a:p>
          <a:p>
            <a:pPr>
              <a:buFontTx/>
              <a:buBlip>
                <a:blip r:embed="rId2"/>
              </a:buBlip>
            </a:pPr>
            <a:r>
              <a:rPr lang="es-ES" sz="2400"/>
              <a:t> El 60.9% (145) evidencian un consumo insuficiente de vegetales. (Menos de 2 porciones diarias).</a:t>
            </a:r>
            <a:endParaRPr lang="es-PA" sz="2400"/>
          </a:p>
          <a:p>
            <a:pPr>
              <a:buFontTx/>
              <a:buBlip>
                <a:blip r:embed="rId2"/>
              </a:buBlip>
            </a:pPr>
            <a:endParaRPr lang="es-PA" sz="2400"/>
          </a:p>
        </p:txBody>
      </p:sp>
      <p:pic>
        <p:nvPicPr>
          <p:cNvPr id="19461" name="Picture 2" descr="C:\Program Files\Microsoft Office\MEDIA\CAGCAT10\j0217698.wmf"/>
          <p:cNvPicPr>
            <a:picLocks noChangeAspect="1" noChangeArrowheads="1"/>
          </p:cNvPicPr>
          <p:nvPr/>
        </p:nvPicPr>
        <p:blipFill>
          <a:blip r:embed="rId3" cstate="print"/>
          <a:srcRect/>
          <a:stretch>
            <a:fillRect/>
          </a:stretch>
        </p:blipFill>
        <p:spPr bwMode="auto">
          <a:xfrm>
            <a:off x="6372225" y="3284538"/>
            <a:ext cx="2214563" cy="1693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357188"/>
            <a:ext cx="8305800" cy="571500"/>
          </a:xfrm>
        </p:spPr>
        <p:txBody>
          <a:bodyPr rtlCol="0">
            <a:normAutofit fontScale="90000"/>
          </a:bodyPr>
          <a:lstStyle/>
          <a:p>
            <a:pPr eaLnBrk="1" fontAlgn="auto" hangingPunct="1">
              <a:spcAft>
                <a:spcPts val="0"/>
              </a:spcAft>
              <a:defRPr/>
            </a:pPr>
            <a:r>
              <a:rPr lang="es-PA" dirty="0" smtClean="0"/>
              <a:t>Resultados</a:t>
            </a:r>
            <a:endParaRPr lang="es-PA" dirty="0"/>
          </a:p>
        </p:txBody>
      </p:sp>
      <p:sp>
        <p:nvSpPr>
          <p:cNvPr id="20483" name="4 CuadroTexto"/>
          <p:cNvSpPr txBox="1">
            <a:spLocks noChangeArrowheads="1"/>
          </p:cNvSpPr>
          <p:nvPr/>
        </p:nvSpPr>
        <p:spPr bwMode="auto">
          <a:xfrm>
            <a:off x="857250" y="1357313"/>
            <a:ext cx="5357813" cy="461962"/>
          </a:xfrm>
          <a:prstGeom prst="rect">
            <a:avLst/>
          </a:prstGeom>
          <a:noFill/>
          <a:ln w="9525">
            <a:noFill/>
            <a:miter lim="800000"/>
            <a:headEnd/>
            <a:tailEnd/>
          </a:ln>
        </p:spPr>
        <p:txBody>
          <a:bodyPr>
            <a:spAutoFit/>
          </a:bodyPr>
          <a:lstStyle/>
          <a:p>
            <a:r>
              <a:rPr lang="es-PA" sz="2400"/>
              <a:t>6. </a:t>
            </a:r>
            <a:r>
              <a:rPr lang="es-PA" sz="2400" b="1"/>
              <a:t>Inactividad física </a:t>
            </a:r>
            <a:endParaRPr lang="es-PA" sz="2400"/>
          </a:p>
        </p:txBody>
      </p:sp>
      <p:sp>
        <p:nvSpPr>
          <p:cNvPr id="20484" name="5 CuadroTexto"/>
          <p:cNvSpPr txBox="1">
            <a:spLocks noChangeArrowheads="1"/>
          </p:cNvSpPr>
          <p:nvPr/>
        </p:nvSpPr>
        <p:spPr bwMode="auto">
          <a:xfrm>
            <a:off x="323850" y="1971675"/>
            <a:ext cx="8351838" cy="4708525"/>
          </a:xfrm>
          <a:prstGeom prst="rect">
            <a:avLst/>
          </a:prstGeom>
          <a:noFill/>
          <a:ln w="9525">
            <a:noFill/>
            <a:miter lim="800000"/>
            <a:headEnd/>
            <a:tailEnd/>
          </a:ln>
        </p:spPr>
        <p:txBody>
          <a:bodyPr>
            <a:spAutoFit/>
          </a:bodyPr>
          <a:lstStyle/>
          <a:p>
            <a:pPr algn="just">
              <a:buFontTx/>
              <a:buBlip>
                <a:blip r:embed="rId2"/>
              </a:buBlip>
            </a:pPr>
            <a:r>
              <a:rPr lang="es-PA" sz="2000"/>
              <a:t> El 55.5% (132) de los encuestados  manifiesta realizar algún tipo de ejercicio</a:t>
            </a:r>
          </a:p>
          <a:p>
            <a:pPr algn="just">
              <a:buFontTx/>
              <a:buBlip>
                <a:blip r:embed="rId2"/>
              </a:buBlip>
            </a:pPr>
            <a:endParaRPr lang="es-PA" sz="2000"/>
          </a:p>
          <a:p>
            <a:pPr algn="just">
              <a:buFontTx/>
              <a:buBlip>
                <a:blip r:embed="rId2"/>
              </a:buBlip>
            </a:pPr>
            <a:r>
              <a:rPr lang="es-PA" sz="2000"/>
              <a:t>La caminata  es el ejercicio que se realiza con mayor frecuencia en un 42.4%</a:t>
            </a:r>
          </a:p>
          <a:p>
            <a:pPr algn="just">
              <a:buFontTx/>
              <a:buBlip>
                <a:blip r:embed="rId2"/>
              </a:buBlip>
            </a:pPr>
            <a:endParaRPr lang="es-PA" sz="2000"/>
          </a:p>
          <a:p>
            <a:pPr algn="just">
              <a:buFontTx/>
              <a:buBlip>
                <a:blip r:embed="rId2"/>
              </a:buBlip>
            </a:pPr>
            <a:r>
              <a:rPr lang="es-PA" sz="2000"/>
              <a:t> De los (132) estudiantes que realizan ejercicio solamente el 60.6% (80) cumplen con los requerimientos para ser considerados con buena actividad física</a:t>
            </a:r>
          </a:p>
          <a:p>
            <a:pPr algn="just">
              <a:buFontTx/>
              <a:buBlip>
                <a:blip r:embed="rId2"/>
              </a:buBlip>
            </a:pPr>
            <a:endParaRPr lang="es-PA" sz="2000"/>
          </a:p>
          <a:p>
            <a:pPr algn="just">
              <a:buFontTx/>
              <a:buBlip>
                <a:blip r:embed="rId2"/>
              </a:buBlip>
            </a:pPr>
            <a:r>
              <a:rPr lang="es-PA" sz="2000"/>
              <a:t>   Estos datos aunados a los estudiantes que manifestaron no realizar ningún tipo de ejercicio evidencian que el 65.5% (156) de los estudiantes tenían inactividad física. </a:t>
            </a:r>
          </a:p>
          <a:p>
            <a:pPr algn="just"/>
            <a:r>
              <a:rPr lang="es-PA" sz="2000"/>
              <a:t> </a:t>
            </a:r>
          </a:p>
          <a:p>
            <a:pPr algn="just">
              <a:buFontTx/>
              <a:buBlip>
                <a:blip r:embed="rId2"/>
              </a:buBlip>
            </a:pPr>
            <a:endParaRPr lang="es-PA" sz="2000"/>
          </a:p>
        </p:txBody>
      </p:sp>
      <p:pic>
        <p:nvPicPr>
          <p:cNvPr id="20485" name="Picture 2" descr="C:\Program Files\Microsoft Office\MEDIA\CAGCAT10\j0285698.wmf"/>
          <p:cNvPicPr>
            <a:picLocks noChangeAspect="1" noChangeArrowheads="1"/>
          </p:cNvPicPr>
          <p:nvPr/>
        </p:nvPicPr>
        <p:blipFill>
          <a:blip r:embed="rId3" cstate="print"/>
          <a:srcRect/>
          <a:stretch>
            <a:fillRect/>
          </a:stretch>
        </p:blipFill>
        <p:spPr bwMode="auto">
          <a:xfrm>
            <a:off x="6715125" y="500063"/>
            <a:ext cx="1706563"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857375" y="0"/>
            <a:ext cx="5429250" cy="1143000"/>
          </a:xfrm>
        </p:spPr>
        <p:txBody>
          <a:bodyPr rtlCol="0">
            <a:normAutofit/>
          </a:bodyPr>
          <a:lstStyle/>
          <a:p>
            <a:pPr eaLnBrk="1" fontAlgn="auto" hangingPunct="1">
              <a:spcAft>
                <a:spcPts val="0"/>
              </a:spcAft>
              <a:defRPr/>
            </a:pPr>
            <a:r>
              <a:rPr lang="es-PA" dirty="0" smtClean="0">
                <a:effectLst>
                  <a:outerShdw blurRad="38100" dist="38100" dir="2700000" algn="tl">
                    <a:srgbClr val="000000">
                      <a:alpha val="43137"/>
                    </a:srgbClr>
                  </a:outerShdw>
                </a:effectLst>
              </a:rPr>
              <a:t>INTRODUCCION</a:t>
            </a:r>
            <a:endParaRPr lang="es-PA" dirty="0">
              <a:effectLst>
                <a:outerShdw blurRad="38100" dist="38100" dir="2700000" algn="tl">
                  <a:srgbClr val="000000">
                    <a:alpha val="43137"/>
                  </a:srgbClr>
                </a:outerShdw>
              </a:effectLst>
            </a:endParaRPr>
          </a:p>
        </p:txBody>
      </p:sp>
      <p:sp>
        <p:nvSpPr>
          <p:cNvPr id="3076" name="5 CuadroTexto"/>
          <p:cNvSpPr txBox="1">
            <a:spLocks noChangeArrowheads="1"/>
          </p:cNvSpPr>
          <p:nvPr/>
        </p:nvSpPr>
        <p:spPr bwMode="auto">
          <a:xfrm>
            <a:off x="250825" y="1341438"/>
            <a:ext cx="8642350" cy="4830762"/>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457200" indent="-457200" algn="just" eaLnBrk="1" hangingPunct="1">
              <a:buFont typeface="+mj-lt"/>
              <a:buAutoNum type="arabicPeriod"/>
              <a:defRPr/>
            </a:pPr>
            <a:r>
              <a:rPr lang="es-ES" sz="2800" dirty="0" smtClean="0">
                <a:latin typeface="Constantia" pitchFamily="18" charset="0"/>
              </a:rPr>
              <a:t>Los cambios demográficos  y socioeconómicas han contribuido  a largo del tiempo a cambiar los patrones de salud y enfermedad, con la coexistencia de enfermedades crónicas , accidentes  y enfermedades  infecciosas</a:t>
            </a:r>
          </a:p>
          <a:p>
            <a:pPr marL="457200" indent="-457200" algn="just" eaLnBrk="1" hangingPunct="1">
              <a:buFont typeface="+mj-lt"/>
              <a:buAutoNum type="arabicPeriod"/>
              <a:defRPr/>
            </a:pPr>
            <a:endParaRPr lang="es-ES" sz="2800" dirty="0" smtClean="0">
              <a:latin typeface="Constantia" pitchFamily="18" charset="0"/>
            </a:endParaRPr>
          </a:p>
          <a:p>
            <a:pPr marL="457200" indent="-457200" algn="just" eaLnBrk="1" hangingPunct="1">
              <a:buFont typeface="+mj-lt"/>
              <a:buAutoNum type="arabicPeriod"/>
              <a:defRPr/>
            </a:pPr>
            <a:endParaRPr lang="es-ES" sz="2800" dirty="0" smtClean="0">
              <a:latin typeface="Constantia" pitchFamily="18" charset="0"/>
            </a:endParaRPr>
          </a:p>
          <a:p>
            <a:pPr marL="457200" indent="-457200" algn="just" eaLnBrk="1" hangingPunct="1">
              <a:buFont typeface="+mj-lt"/>
              <a:buAutoNum type="arabicPeriod"/>
              <a:defRPr/>
            </a:pPr>
            <a:r>
              <a:rPr lang="es-ES" sz="2800" dirty="0" smtClean="0">
                <a:latin typeface="Constantia" pitchFamily="18" charset="0"/>
              </a:rPr>
              <a:t>Los recursos de información de la OPS sobre las enfermedades no transmisibles estiman   que estas,  representan cerca de un 60% de mortalidad mundial</a:t>
            </a:r>
            <a:endParaRPr lang="es-PA" sz="2800" dirty="0" smtClean="0">
              <a:latin typeface="Constantia" pitchFamily="18" charset="0"/>
            </a:endParaRPr>
          </a:p>
          <a:p>
            <a:pPr algn="just" eaLnBrk="1" hangingPunct="1">
              <a:buFontTx/>
              <a:buBlip>
                <a:blip r:embed="rId2"/>
              </a:buBlip>
              <a:defRPr/>
            </a:pPr>
            <a:endParaRPr lang="es-PA" sz="2800" dirty="0" smtClean="0">
              <a:latin typeface="Constantia"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88" y="428625"/>
            <a:ext cx="8305800" cy="642938"/>
          </a:xfrm>
        </p:spPr>
        <p:txBody>
          <a:bodyPr rtlCol="0">
            <a:normAutofit fontScale="90000"/>
          </a:bodyPr>
          <a:lstStyle/>
          <a:p>
            <a:pPr eaLnBrk="1" fontAlgn="auto" hangingPunct="1">
              <a:spcAft>
                <a:spcPts val="0"/>
              </a:spcAft>
              <a:defRPr/>
            </a:pPr>
            <a:r>
              <a:rPr lang="es-PA" dirty="0" smtClean="0"/>
              <a:t>Resultados</a:t>
            </a:r>
            <a:endParaRPr lang="es-PA" dirty="0"/>
          </a:p>
        </p:txBody>
      </p:sp>
      <p:sp>
        <p:nvSpPr>
          <p:cNvPr id="21507" name="3 CuadroTexto"/>
          <p:cNvSpPr txBox="1">
            <a:spLocks noChangeArrowheads="1"/>
          </p:cNvSpPr>
          <p:nvPr/>
        </p:nvSpPr>
        <p:spPr bwMode="auto">
          <a:xfrm>
            <a:off x="857250" y="1357313"/>
            <a:ext cx="5357813" cy="369887"/>
          </a:xfrm>
          <a:prstGeom prst="rect">
            <a:avLst/>
          </a:prstGeom>
          <a:noFill/>
          <a:ln w="9525">
            <a:noFill/>
            <a:miter lim="800000"/>
            <a:headEnd/>
            <a:tailEnd/>
          </a:ln>
        </p:spPr>
        <p:txBody>
          <a:bodyPr>
            <a:spAutoFit/>
          </a:bodyPr>
          <a:lstStyle/>
          <a:p>
            <a:r>
              <a:rPr lang="es-PA"/>
              <a:t>7. </a:t>
            </a:r>
            <a:r>
              <a:rPr lang="es-PA" b="1"/>
              <a:t>Sobrepeso y Obesidad </a:t>
            </a:r>
            <a:endParaRPr lang="es-PA"/>
          </a:p>
        </p:txBody>
      </p:sp>
      <p:graphicFrame>
        <p:nvGraphicFramePr>
          <p:cNvPr id="5" name="8 Gráfico"/>
          <p:cNvGraphicFramePr/>
          <p:nvPr/>
        </p:nvGraphicFramePr>
        <p:xfrm>
          <a:off x="1115616" y="1857364"/>
          <a:ext cx="7416824" cy="4074330"/>
        </p:xfrm>
        <a:graphic>
          <a:graphicData uri="http://schemas.openxmlformats.org/drawingml/2006/chart">
            <c:chart xmlns:c="http://schemas.openxmlformats.org/drawingml/2006/chart" xmlns:r="http://schemas.openxmlformats.org/officeDocument/2006/relationships" r:id="rId2"/>
          </a:graphicData>
        </a:graphic>
      </p:graphicFrame>
      <p:sp>
        <p:nvSpPr>
          <p:cNvPr id="21509" name="5 CuadroTexto"/>
          <p:cNvSpPr txBox="1">
            <a:spLocks noChangeArrowheads="1"/>
          </p:cNvSpPr>
          <p:nvPr/>
        </p:nvSpPr>
        <p:spPr bwMode="auto">
          <a:xfrm>
            <a:off x="1835150" y="6122988"/>
            <a:ext cx="5786438" cy="738187"/>
          </a:xfrm>
          <a:prstGeom prst="rect">
            <a:avLst/>
          </a:prstGeom>
          <a:noFill/>
          <a:ln w="9525">
            <a:noFill/>
            <a:miter lim="800000"/>
            <a:headEnd/>
            <a:tailEnd/>
          </a:ln>
        </p:spPr>
        <p:txBody>
          <a:bodyPr>
            <a:spAutoFit/>
          </a:bodyPr>
          <a:lstStyle/>
          <a:p>
            <a:pPr algn="ctr"/>
            <a:r>
              <a:rPr lang="es-PA" sz="1200"/>
              <a:t>En cuanto al factor de riesgo sobrepeso y obesidad  se encontró presente en el 23.9% (57) de los encuestados.</a:t>
            </a:r>
          </a:p>
          <a:p>
            <a:endParaRPr lang="es-P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457200" y="357188"/>
            <a:ext cx="8305800" cy="785812"/>
          </a:xfrm>
        </p:spPr>
        <p:txBody>
          <a:bodyPr/>
          <a:lstStyle/>
          <a:p>
            <a:pPr eaLnBrk="1" hangingPunct="1"/>
            <a:r>
              <a:rPr lang="es-PA" smtClean="0"/>
              <a:t>Resultados</a:t>
            </a:r>
          </a:p>
        </p:txBody>
      </p:sp>
      <p:sp>
        <p:nvSpPr>
          <p:cNvPr id="22531" name="3 CuadroTexto"/>
          <p:cNvSpPr txBox="1">
            <a:spLocks noChangeArrowheads="1"/>
          </p:cNvSpPr>
          <p:nvPr/>
        </p:nvSpPr>
        <p:spPr bwMode="auto">
          <a:xfrm>
            <a:off x="1071563" y="1357313"/>
            <a:ext cx="7893050" cy="4800600"/>
          </a:xfrm>
          <a:prstGeom prst="rect">
            <a:avLst/>
          </a:prstGeom>
          <a:noFill/>
          <a:ln w="9525">
            <a:noFill/>
            <a:miter lim="800000"/>
            <a:headEnd/>
            <a:tailEnd/>
          </a:ln>
        </p:spPr>
        <p:txBody>
          <a:bodyPr>
            <a:spAutoFit/>
          </a:bodyPr>
          <a:lstStyle/>
          <a:p>
            <a:r>
              <a:rPr lang="es-PA"/>
              <a:t>Los factores de riesgo con mayor prevalencia en los estudiantes de la Facultad de Enfermería encuestados fueron: </a:t>
            </a:r>
          </a:p>
          <a:p>
            <a:endParaRPr lang="es-PA"/>
          </a:p>
          <a:p>
            <a:pPr>
              <a:buFont typeface="Wingdings" pitchFamily="2" charset="2"/>
              <a:buChar char="ü"/>
            </a:pPr>
            <a:r>
              <a:rPr lang="es-PA"/>
              <a:t> Inactividad física (65.5%) </a:t>
            </a:r>
          </a:p>
          <a:p>
            <a:endParaRPr lang="es-PA"/>
          </a:p>
          <a:p>
            <a:pPr>
              <a:buFont typeface="Wingdings" pitchFamily="2" charset="2"/>
              <a:buChar char="ü"/>
            </a:pPr>
            <a:r>
              <a:rPr lang="es-PA"/>
              <a:t>Bajo consumo de frutas (61.8%)</a:t>
            </a:r>
          </a:p>
          <a:p>
            <a:endParaRPr lang="es-PA"/>
          </a:p>
          <a:p>
            <a:pPr>
              <a:buFont typeface="Wingdings" pitchFamily="2" charset="2"/>
              <a:buChar char="ü"/>
            </a:pPr>
            <a:r>
              <a:rPr lang="es-PA"/>
              <a:t>Bajo consumo de vegetales (60.9%)</a:t>
            </a:r>
          </a:p>
          <a:p>
            <a:endParaRPr lang="es-PA"/>
          </a:p>
          <a:p>
            <a:pPr>
              <a:buFont typeface="Wingdings" pitchFamily="2" charset="2"/>
              <a:buChar char="ü"/>
            </a:pPr>
            <a:r>
              <a:rPr lang="es-PA"/>
              <a:t>Antecedentes de enfermedades crónicas (57.6%) </a:t>
            </a:r>
          </a:p>
          <a:p>
            <a:r>
              <a:rPr lang="es-PA"/>
              <a:t> </a:t>
            </a:r>
          </a:p>
          <a:p>
            <a:pPr>
              <a:buFont typeface="Wingdings" pitchFamily="2" charset="2"/>
              <a:buChar char="ü"/>
            </a:pPr>
            <a:r>
              <a:rPr lang="es-PA"/>
              <a:t> El sobrepeso y la obesidad registro una prevalencia del (23.9%)</a:t>
            </a:r>
          </a:p>
          <a:p>
            <a:endParaRPr lang="es-PA"/>
          </a:p>
          <a:p>
            <a:pPr>
              <a:buFont typeface="Wingdings" pitchFamily="2" charset="2"/>
              <a:buChar char="ü"/>
            </a:pPr>
            <a:r>
              <a:rPr lang="es-PA"/>
              <a:t>El consumo de alcohol (2.9%) </a:t>
            </a:r>
          </a:p>
          <a:p>
            <a:endParaRPr lang="es-PA"/>
          </a:p>
          <a:p>
            <a:pPr>
              <a:buFont typeface="Wingdings" pitchFamily="2" charset="2"/>
              <a:buChar char="ü"/>
            </a:pPr>
            <a:r>
              <a:rPr lang="es-PA"/>
              <a:t>Tabaquismo en un 0.4%. </a:t>
            </a:r>
          </a:p>
          <a:p>
            <a:endParaRPr lang="es-P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850"/>
            <a:ext cx="8305800" cy="509588"/>
          </a:xfrm>
        </p:spPr>
        <p:txBody>
          <a:bodyPr rtlCol="0">
            <a:normAutofit fontScale="90000"/>
          </a:bodyPr>
          <a:lstStyle/>
          <a:p>
            <a:pPr eaLnBrk="1" fontAlgn="auto" hangingPunct="1">
              <a:spcAft>
                <a:spcPts val="0"/>
              </a:spcAft>
              <a:defRPr/>
            </a:pPr>
            <a:r>
              <a:rPr lang="es-PA" dirty="0" smtClean="0"/>
              <a:t>Resultados</a:t>
            </a:r>
            <a:endParaRPr lang="es-PA" dirty="0"/>
          </a:p>
        </p:txBody>
      </p:sp>
      <p:graphicFrame>
        <p:nvGraphicFramePr>
          <p:cNvPr id="4" name="3 Tabla"/>
          <p:cNvGraphicFramePr>
            <a:graphicFrameLocks noGrp="1"/>
          </p:cNvGraphicFramePr>
          <p:nvPr/>
        </p:nvGraphicFramePr>
        <p:xfrm>
          <a:off x="611188" y="2071688"/>
          <a:ext cx="8137525" cy="3878262"/>
        </p:xfrm>
        <a:graphic>
          <a:graphicData uri="http://schemas.openxmlformats.org/drawingml/2006/table">
            <a:tbl>
              <a:tblPr/>
              <a:tblGrid>
                <a:gridCol w="4580263"/>
                <a:gridCol w="1778631"/>
                <a:gridCol w="1778631"/>
              </a:tblGrid>
              <a:tr h="660599">
                <a:tc>
                  <a:txBody>
                    <a:bodyPr/>
                    <a:lstStyle/>
                    <a:p>
                      <a:pPr algn="ctr">
                        <a:spcAft>
                          <a:spcPts val="0"/>
                        </a:spcAft>
                      </a:pPr>
                      <a:r>
                        <a:rPr lang="es-PA" sz="1800" b="1" dirty="0">
                          <a:effectLst/>
                          <a:latin typeface="Arial"/>
                          <a:ea typeface="Times New Roman"/>
                        </a:rPr>
                        <a:t>Variable dependiente/Variable independiente</a:t>
                      </a:r>
                      <a:endParaRPr lang="es-PA" sz="1800" b="1" dirty="0">
                        <a:effectLst/>
                        <a:latin typeface="Times New Roman"/>
                        <a:ea typeface="Times New Roman"/>
                      </a:endParaRPr>
                    </a:p>
                  </a:txBody>
                  <a:tcPr marL="68584" marR="6858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A" sz="1800" b="1" dirty="0" err="1">
                          <a:effectLst/>
                          <a:latin typeface="Arial"/>
                          <a:ea typeface="Times New Roman"/>
                        </a:rPr>
                        <a:t>Odds</a:t>
                      </a:r>
                      <a:r>
                        <a:rPr lang="es-PA" sz="1800" b="1" dirty="0">
                          <a:effectLst/>
                          <a:latin typeface="Arial"/>
                          <a:ea typeface="Times New Roman"/>
                        </a:rPr>
                        <a:t> Ratio</a:t>
                      </a:r>
                      <a:endParaRPr lang="es-PA" sz="1800" b="1" dirty="0">
                        <a:effectLst/>
                        <a:latin typeface="Times New Roman"/>
                        <a:ea typeface="Times New Roman"/>
                      </a:endParaRPr>
                    </a:p>
                  </a:txBody>
                  <a:tcPr marL="68584" marR="685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PA" sz="1800" b="1">
                          <a:effectLst/>
                          <a:latin typeface="Arial"/>
                          <a:ea typeface="Times New Roman"/>
                        </a:rPr>
                        <a:t>Intervalo Confianza 95%</a:t>
                      </a:r>
                      <a:endParaRPr lang="es-PA" sz="1800" b="1">
                        <a:effectLst/>
                        <a:latin typeface="Times New Roman"/>
                        <a:ea typeface="Times New Roman"/>
                      </a:endParaRPr>
                    </a:p>
                  </a:txBody>
                  <a:tcPr marL="68584" marR="6858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8955">
                <a:tc>
                  <a:txBody>
                    <a:bodyPr/>
                    <a:lstStyle/>
                    <a:p>
                      <a:pPr algn="just">
                        <a:lnSpc>
                          <a:spcPct val="200000"/>
                        </a:lnSpc>
                        <a:spcAft>
                          <a:spcPts val="0"/>
                        </a:spcAft>
                      </a:pPr>
                      <a:r>
                        <a:rPr lang="es-PA" sz="1800" b="1" dirty="0" err="1">
                          <a:effectLst/>
                          <a:latin typeface="Arial"/>
                          <a:ea typeface="Times New Roman"/>
                        </a:rPr>
                        <a:t>Ant.Crónicas</a:t>
                      </a:r>
                      <a:r>
                        <a:rPr lang="es-PA" sz="1800" b="1" dirty="0">
                          <a:effectLst/>
                          <a:latin typeface="Arial"/>
                          <a:ea typeface="Times New Roman"/>
                        </a:rPr>
                        <a:t> /Sexo Femenino</a:t>
                      </a:r>
                      <a:endParaRPr lang="es-PA" sz="1800" b="1" dirty="0">
                        <a:effectLst/>
                        <a:latin typeface="Times New Roman"/>
                        <a:ea typeface="Times New Roman"/>
                      </a:endParaRPr>
                    </a:p>
                  </a:txBody>
                  <a:tcPr marL="68584" marR="68584"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800" b="1" dirty="0">
                          <a:effectLst/>
                          <a:latin typeface="Arial"/>
                          <a:ea typeface="Times New Roman"/>
                        </a:rPr>
                        <a:t>1.65</a:t>
                      </a:r>
                      <a:endParaRPr lang="es-PA" sz="1800" b="1" dirty="0">
                        <a:effectLst/>
                        <a:latin typeface="Times New Roman"/>
                        <a:ea typeface="Times New Roman"/>
                      </a:endParaRPr>
                    </a:p>
                  </a:txBody>
                  <a:tcPr marL="68584" marR="685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800" b="1" dirty="0">
                          <a:effectLst/>
                          <a:latin typeface="Arial"/>
                          <a:ea typeface="Times New Roman"/>
                        </a:rPr>
                        <a:t>(</a:t>
                      </a:r>
                      <a:r>
                        <a:rPr lang="es-PA" sz="1800" b="1" dirty="0" smtClean="0">
                          <a:effectLst/>
                          <a:latin typeface="Arial"/>
                          <a:ea typeface="Times New Roman"/>
                        </a:rPr>
                        <a:t>0.77-3.58)</a:t>
                      </a:r>
                      <a:endParaRPr lang="es-PA" sz="1800" b="1" dirty="0">
                        <a:effectLst/>
                        <a:latin typeface="Times New Roman"/>
                        <a:ea typeface="Times New Roman"/>
                      </a:endParaRPr>
                    </a:p>
                  </a:txBody>
                  <a:tcPr marL="68584" marR="6858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8222">
                <a:tc>
                  <a:txBody>
                    <a:bodyPr/>
                    <a:lstStyle/>
                    <a:p>
                      <a:pPr algn="just">
                        <a:lnSpc>
                          <a:spcPct val="200000"/>
                        </a:lnSpc>
                        <a:spcAft>
                          <a:spcPts val="0"/>
                        </a:spcAft>
                      </a:pPr>
                      <a:r>
                        <a:rPr lang="es-PA" sz="1800" b="1">
                          <a:effectLst/>
                          <a:latin typeface="Arial"/>
                          <a:ea typeface="Times New Roman"/>
                        </a:rPr>
                        <a:t>Alcohol/Sexo Masculino</a:t>
                      </a:r>
                      <a:endParaRPr lang="es-PA" sz="1800" b="1">
                        <a:effectLst/>
                        <a:latin typeface="Times New Roman"/>
                        <a:ea typeface="Times New Roman"/>
                      </a:endParaRPr>
                    </a:p>
                  </a:txBody>
                  <a:tcPr marL="68584" marR="68584"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800" b="1">
                          <a:effectLst/>
                          <a:latin typeface="Arial"/>
                          <a:ea typeface="Times New Roman"/>
                        </a:rPr>
                        <a:t>0.12</a:t>
                      </a:r>
                      <a:endParaRPr lang="es-PA" sz="1800" b="1">
                        <a:effectLst/>
                        <a:latin typeface="Times New Roman"/>
                        <a:ea typeface="Times New Roman"/>
                      </a:endParaRPr>
                    </a:p>
                  </a:txBody>
                  <a:tcPr marL="68584" marR="685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800" b="1" dirty="0">
                          <a:effectLst/>
                          <a:latin typeface="Arial"/>
                          <a:ea typeface="Times New Roman"/>
                        </a:rPr>
                        <a:t>(0.02-0.68)</a:t>
                      </a:r>
                      <a:endParaRPr lang="es-PA" sz="1800" b="1" dirty="0">
                        <a:effectLst/>
                        <a:latin typeface="Times New Roman"/>
                        <a:ea typeface="Times New Roman"/>
                      </a:endParaRPr>
                    </a:p>
                  </a:txBody>
                  <a:tcPr marL="68584" marR="6858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0243">
                <a:tc>
                  <a:txBody>
                    <a:bodyPr/>
                    <a:lstStyle/>
                    <a:p>
                      <a:pPr algn="just">
                        <a:lnSpc>
                          <a:spcPct val="200000"/>
                        </a:lnSpc>
                        <a:spcAft>
                          <a:spcPts val="0"/>
                        </a:spcAft>
                      </a:pPr>
                      <a:r>
                        <a:rPr lang="es-PA" sz="1800" b="1">
                          <a:effectLst/>
                          <a:latin typeface="Arial"/>
                          <a:ea typeface="Times New Roman"/>
                        </a:rPr>
                        <a:t>Inactividad física/Sobrepeso-obesidad</a:t>
                      </a:r>
                      <a:endParaRPr lang="es-PA" sz="1800" b="1">
                        <a:effectLst/>
                        <a:latin typeface="Times New Roman"/>
                        <a:ea typeface="Times New Roman"/>
                      </a:endParaRPr>
                    </a:p>
                  </a:txBody>
                  <a:tcPr marL="68584" marR="68584"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800" b="1" dirty="0">
                          <a:effectLst/>
                          <a:latin typeface="Arial"/>
                          <a:ea typeface="Times New Roman"/>
                        </a:rPr>
                        <a:t>0.97</a:t>
                      </a:r>
                      <a:endParaRPr lang="es-PA" sz="1800" b="1" dirty="0">
                        <a:effectLst/>
                        <a:latin typeface="Times New Roman"/>
                        <a:ea typeface="Times New Roman"/>
                      </a:endParaRPr>
                    </a:p>
                  </a:txBody>
                  <a:tcPr marL="68584" marR="685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800" b="1" dirty="0">
                          <a:effectLst/>
                          <a:latin typeface="Arial"/>
                          <a:ea typeface="Times New Roman"/>
                        </a:rPr>
                        <a:t>(0.49-1.90)</a:t>
                      </a:r>
                      <a:endParaRPr lang="es-PA" sz="1800" b="1" dirty="0">
                        <a:effectLst/>
                        <a:latin typeface="Times New Roman"/>
                        <a:ea typeface="Times New Roman"/>
                      </a:endParaRPr>
                    </a:p>
                  </a:txBody>
                  <a:tcPr marL="68584" marR="6858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0243">
                <a:tc>
                  <a:txBody>
                    <a:bodyPr/>
                    <a:lstStyle/>
                    <a:p>
                      <a:pPr algn="just">
                        <a:lnSpc>
                          <a:spcPct val="200000"/>
                        </a:lnSpc>
                        <a:spcAft>
                          <a:spcPts val="0"/>
                        </a:spcAft>
                      </a:pPr>
                      <a:r>
                        <a:rPr lang="es-PA" sz="1800" b="1" dirty="0">
                          <a:effectLst/>
                          <a:latin typeface="Arial"/>
                          <a:ea typeface="Times New Roman"/>
                        </a:rPr>
                        <a:t>Sobrepeso-obesidad/Sexo Femenino</a:t>
                      </a:r>
                      <a:endParaRPr lang="es-PA" sz="1800" b="1" dirty="0">
                        <a:effectLst/>
                        <a:latin typeface="Times New Roman"/>
                        <a:ea typeface="Times New Roman"/>
                      </a:endParaRPr>
                    </a:p>
                  </a:txBody>
                  <a:tcPr marL="68584" marR="68584"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800" b="1">
                          <a:effectLst/>
                          <a:latin typeface="Arial"/>
                          <a:ea typeface="Times New Roman"/>
                        </a:rPr>
                        <a:t>1.12</a:t>
                      </a:r>
                      <a:endParaRPr lang="es-PA" sz="1800" b="1">
                        <a:effectLst/>
                        <a:latin typeface="Times New Roman"/>
                        <a:ea typeface="Times New Roman"/>
                      </a:endParaRPr>
                    </a:p>
                  </a:txBody>
                  <a:tcPr marL="68584" marR="685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PA" sz="1800" b="1" dirty="0">
                          <a:effectLst/>
                          <a:latin typeface="Arial"/>
                          <a:ea typeface="Times New Roman"/>
                        </a:rPr>
                        <a:t>(0.45-2.87)</a:t>
                      </a:r>
                      <a:endParaRPr lang="es-PA" sz="1800" b="1" dirty="0">
                        <a:effectLst/>
                        <a:latin typeface="Times New Roman"/>
                        <a:ea typeface="Times New Roman"/>
                      </a:endParaRPr>
                    </a:p>
                  </a:txBody>
                  <a:tcPr marL="68584" marR="68584"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3579" name="4 CuadroTexto"/>
          <p:cNvSpPr txBox="1">
            <a:spLocks noChangeArrowheads="1"/>
          </p:cNvSpPr>
          <p:nvPr/>
        </p:nvSpPr>
        <p:spPr bwMode="auto">
          <a:xfrm>
            <a:off x="1116013" y="1196975"/>
            <a:ext cx="6840537" cy="646113"/>
          </a:xfrm>
          <a:prstGeom prst="rect">
            <a:avLst/>
          </a:prstGeom>
          <a:noFill/>
          <a:ln w="9525">
            <a:noFill/>
            <a:miter lim="800000"/>
            <a:headEnd/>
            <a:tailEnd/>
          </a:ln>
        </p:spPr>
        <p:txBody>
          <a:bodyPr>
            <a:spAutoFit/>
          </a:bodyPr>
          <a:lstStyle/>
          <a:p>
            <a:pPr algn="ctr"/>
            <a:r>
              <a:rPr lang="es-PA"/>
              <a:t>Asociación entre factores de riesgo en estudiantes de la Facultad de Enfermería del CRUA II semestre 2007</a:t>
            </a:r>
          </a:p>
        </p:txBody>
      </p:sp>
      <p:sp>
        <p:nvSpPr>
          <p:cNvPr id="23580" name="5 Rectángulo"/>
          <p:cNvSpPr>
            <a:spLocks noChangeArrowheads="1"/>
          </p:cNvSpPr>
          <p:nvPr/>
        </p:nvSpPr>
        <p:spPr bwMode="auto">
          <a:xfrm>
            <a:off x="1979613" y="6089650"/>
            <a:ext cx="5786437" cy="584200"/>
          </a:xfrm>
          <a:prstGeom prst="rect">
            <a:avLst/>
          </a:prstGeom>
          <a:noFill/>
          <a:ln w="9525">
            <a:noFill/>
            <a:miter lim="800000"/>
            <a:headEnd/>
            <a:tailEnd/>
          </a:ln>
        </p:spPr>
        <p:txBody>
          <a:bodyPr>
            <a:spAutoFit/>
          </a:bodyPr>
          <a:lstStyle/>
          <a:p>
            <a:pPr algn="ctr"/>
            <a:r>
              <a:rPr lang="es-PA" sz="1600"/>
              <a:t>El Calculo de OR evidencia que no existe asociación entre los factores de riesgo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142875"/>
            <a:ext cx="8305800" cy="581025"/>
          </a:xfrm>
        </p:spPr>
        <p:txBody>
          <a:bodyPr rtlCol="0">
            <a:normAutofit fontScale="90000"/>
          </a:bodyPr>
          <a:lstStyle/>
          <a:p>
            <a:pPr eaLnBrk="1" fontAlgn="auto" hangingPunct="1">
              <a:spcAft>
                <a:spcPts val="0"/>
              </a:spcAft>
              <a:defRPr/>
            </a:pPr>
            <a:r>
              <a:rPr lang="es-PA" dirty="0" smtClean="0"/>
              <a:t>Conclusiones</a:t>
            </a:r>
            <a:endParaRPr lang="es-PA" dirty="0"/>
          </a:p>
        </p:txBody>
      </p:sp>
      <p:sp>
        <p:nvSpPr>
          <p:cNvPr id="24579" name="5 CuadroTexto"/>
          <p:cNvSpPr txBox="1">
            <a:spLocks noChangeArrowheads="1"/>
          </p:cNvSpPr>
          <p:nvPr/>
        </p:nvSpPr>
        <p:spPr bwMode="auto">
          <a:xfrm>
            <a:off x="266700" y="1196975"/>
            <a:ext cx="8496300" cy="5354638"/>
          </a:xfrm>
          <a:prstGeom prst="rect">
            <a:avLst/>
          </a:prstGeom>
          <a:noFill/>
          <a:ln w="9525">
            <a:noFill/>
            <a:miter lim="800000"/>
            <a:headEnd/>
            <a:tailEnd/>
          </a:ln>
        </p:spPr>
        <p:txBody>
          <a:bodyPr>
            <a:spAutoFit/>
          </a:bodyPr>
          <a:lstStyle/>
          <a:p>
            <a:pPr marL="342900" indent="-342900">
              <a:buFontTx/>
              <a:buAutoNum type="arabicPeriod"/>
            </a:pPr>
            <a:r>
              <a:rPr lang="es-PA"/>
              <a:t>El 57.6% (137) de los 238 estudiantes encuestados tiene en sus antecedentes familiares una enfermedad crónica.  La patología crónica, con mayor prevalencia es la hipertensión arterial (48.3%), seguido de la diabetes mellitus (12.2%), el infarto al miocardio (6.7%) y el cáncer (5.5%).</a:t>
            </a:r>
          </a:p>
          <a:p>
            <a:pPr marL="342900" indent="-342900">
              <a:buFontTx/>
              <a:buAutoNum type="arabicPeriod"/>
            </a:pPr>
            <a:endParaRPr lang="es-PA"/>
          </a:p>
          <a:p>
            <a:pPr marL="342900" indent="-342900">
              <a:buFontTx/>
              <a:buAutoNum type="arabicPeriod"/>
            </a:pPr>
            <a:r>
              <a:rPr lang="es-PA"/>
              <a:t>El 0.4% de los encuestados tenía como factor de riesgo el tabaquismo y </a:t>
            </a:r>
            <a:r>
              <a:rPr lang="es-ES"/>
              <a:t> 2.9 % el consumo de alcohol (más de 5 tragos consecutivos durante el mes anterior)</a:t>
            </a:r>
          </a:p>
          <a:p>
            <a:pPr marL="342900" indent="-342900">
              <a:buFontTx/>
              <a:buAutoNum type="arabicPeriod"/>
            </a:pPr>
            <a:endParaRPr lang="es-ES"/>
          </a:p>
          <a:p>
            <a:pPr marL="342900" indent="-342900">
              <a:buFontTx/>
              <a:buAutoNum type="arabicPeriod"/>
            </a:pPr>
            <a:r>
              <a:rPr lang="es-ES"/>
              <a:t>El 61.8% (147) de los encuestados  registra un consumo insuficiente de frutas y el 60.9% (145) evidencian un consumo insuficiente de vegetales. (Menos de 2 porciones diarias).</a:t>
            </a:r>
            <a:endParaRPr lang="es-PA"/>
          </a:p>
          <a:p>
            <a:pPr marL="342900" indent="-342900">
              <a:buFontTx/>
              <a:buAutoNum type="arabicPeriod"/>
            </a:pPr>
            <a:endParaRPr lang="es-PA"/>
          </a:p>
          <a:p>
            <a:pPr marL="342900" indent="-342900">
              <a:buFontTx/>
              <a:buAutoNum type="arabicPeriod"/>
            </a:pPr>
            <a:r>
              <a:rPr lang="es-PA"/>
              <a:t>El 65.5% (156) de los estudiantes encuestados presentaban  inactividad física. </a:t>
            </a:r>
          </a:p>
          <a:p>
            <a:pPr marL="342900" indent="-342900">
              <a:buFontTx/>
              <a:buAutoNum type="arabicPeriod"/>
            </a:pPr>
            <a:endParaRPr lang="es-PA"/>
          </a:p>
          <a:p>
            <a:pPr marL="342900" indent="-342900">
              <a:buFontTx/>
              <a:buAutoNum type="arabicPeriod"/>
            </a:pPr>
            <a:r>
              <a:rPr lang="es-PA"/>
              <a:t>El factor de riesgo de sobrepeso y obesidad  se encontró presente en el 23.9% (57) de los encuestados</a:t>
            </a:r>
          </a:p>
          <a:p>
            <a:pPr marL="342900" indent="-342900"/>
            <a:endParaRPr lang="es-PA"/>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357188"/>
            <a:ext cx="8305800" cy="652462"/>
          </a:xfrm>
        </p:spPr>
        <p:txBody>
          <a:bodyPr rtlCol="0">
            <a:normAutofit fontScale="90000"/>
          </a:bodyPr>
          <a:lstStyle/>
          <a:p>
            <a:pPr eaLnBrk="1" fontAlgn="auto" hangingPunct="1">
              <a:spcAft>
                <a:spcPts val="0"/>
              </a:spcAft>
              <a:defRPr/>
            </a:pPr>
            <a:r>
              <a:rPr lang="es-PA" dirty="0" smtClean="0"/>
              <a:t>Recomendaciones</a:t>
            </a:r>
            <a:endParaRPr lang="es-PA" dirty="0"/>
          </a:p>
        </p:txBody>
      </p:sp>
      <p:sp>
        <p:nvSpPr>
          <p:cNvPr id="5" name="4 CuadroTexto"/>
          <p:cNvSpPr txBox="1"/>
          <p:nvPr/>
        </p:nvSpPr>
        <p:spPr>
          <a:xfrm>
            <a:off x="928688" y="1125538"/>
            <a:ext cx="7572375" cy="5354637"/>
          </a:xfrm>
          <a:prstGeom prst="rect">
            <a:avLst/>
          </a:prstGeom>
          <a:noFill/>
        </p:spPr>
        <p:txBody>
          <a:bodyPr>
            <a:spAutoFit/>
          </a:bodyPr>
          <a:lstStyle/>
          <a:p>
            <a:pPr marL="342900" indent="-342900">
              <a:buFontTx/>
              <a:buAutoNum type="arabicPeriod"/>
              <a:defRPr/>
            </a:pPr>
            <a:r>
              <a:rPr lang="es-PA" dirty="0"/>
              <a:t>Control de salud</a:t>
            </a:r>
            <a:r>
              <a:rPr lang="es-ES" dirty="0"/>
              <a:t> al inicio de cada año académico</a:t>
            </a:r>
          </a:p>
          <a:p>
            <a:pPr marL="342900" indent="-342900">
              <a:buFontTx/>
              <a:buAutoNum type="arabicPeriod"/>
              <a:defRPr/>
            </a:pPr>
            <a:endParaRPr lang="es-PA" dirty="0"/>
          </a:p>
          <a:p>
            <a:pPr marL="342900" indent="-342900">
              <a:buFontTx/>
              <a:buAutoNum type="arabicPeriod"/>
              <a:defRPr/>
            </a:pPr>
            <a:r>
              <a:rPr lang="es-ES" dirty="0"/>
              <a:t>Fortalecer el consumo de frutas y vegetales en la dieta de los estudiantes a través de la oferta de las mismas en el menú universitario.</a:t>
            </a:r>
            <a:endParaRPr lang="es-PA" dirty="0"/>
          </a:p>
          <a:p>
            <a:pPr marL="342900" indent="-342900">
              <a:buFontTx/>
              <a:buAutoNum type="arabicPeriod"/>
              <a:defRPr/>
            </a:pPr>
            <a:endParaRPr lang="es-PA" dirty="0"/>
          </a:p>
          <a:p>
            <a:pPr marL="342900" indent="-342900">
              <a:buFontTx/>
              <a:buAutoNum type="arabicPeriod"/>
              <a:defRPr/>
            </a:pPr>
            <a:r>
              <a:rPr lang="es-ES" dirty="0"/>
              <a:t>Desarrollar y fortalecer estrategias  de actividad física en los estudiantes  de la Facultad de Enfermería a través de  actividades físicas de interés como las caminatas,  juegos deportivos,  aeróbicos y otros.</a:t>
            </a:r>
            <a:endParaRPr lang="es-PA" dirty="0"/>
          </a:p>
          <a:p>
            <a:pPr marL="342900" indent="-342900">
              <a:buFontTx/>
              <a:buAutoNum type="arabicPeriod"/>
              <a:defRPr/>
            </a:pPr>
            <a:endParaRPr lang="es-PA" dirty="0"/>
          </a:p>
          <a:p>
            <a:pPr marL="342900" indent="-342900" algn="just">
              <a:buFontTx/>
              <a:buAutoNum type="arabicPeriod"/>
              <a:defRPr/>
            </a:pPr>
            <a:r>
              <a:rPr lang="es-ES" dirty="0"/>
              <a:t>Coordinar por medio de las instituciones de la red de salud, consulta especializada (Nutrición) a aquellos estudiantes con problemas de sobrepeso y obesidad.</a:t>
            </a:r>
            <a:endParaRPr lang="es-PA" dirty="0"/>
          </a:p>
          <a:p>
            <a:pPr marL="342900" indent="-342900">
              <a:buFontTx/>
              <a:buAutoNum type="arabicPeriod"/>
              <a:defRPr/>
            </a:pPr>
            <a:endParaRPr lang="es-PA" dirty="0"/>
          </a:p>
          <a:p>
            <a:pPr marL="342900" indent="-342900">
              <a:buFontTx/>
              <a:buAutoNum type="arabicPeriod"/>
              <a:defRPr/>
            </a:pPr>
            <a:r>
              <a:rPr lang="es-ES" dirty="0"/>
              <a:t>Desarrollar e implementar programa educativo tendiente a la adquisición de estilos de vida saludable y disminución de factores de riesgo a las enfermedades crónicas.</a:t>
            </a:r>
            <a:endParaRPr lang="es-PA" dirty="0"/>
          </a:p>
          <a:p>
            <a:pPr>
              <a:defRPr/>
            </a:pPr>
            <a:endParaRPr lang="es-P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428625"/>
            <a:ext cx="8305800" cy="652463"/>
          </a:xfrm>
        </p:spPr>
        <p:txBody>
          <a:bodyPr rtlCol="0">
            <a:normAutofit fontScale="90000"/>
          </a:bodyPr>
          <a:lstStyle/>
          <a:p>
            <a:pPr eaLnBrk="1" fontAlgn="auto" hangingPunct="1">
              <a:spcAft>
                <a:spcPts val="0"/>
              </a:spcAft>
              <a:defRPr/>
            </a:pPr>
            <a:r>
              <a:rPr lang="es-PA" dirty="0" smtClean="0"/>
              <a:t>Agradecimientos</a:t>
            </a:r>
            <a:endParaRPr lang="es-PA" dirty="0"/>
          </a:p>
        </p:txBody>
      </p:sp>
      <p:sp>
        <p:nvSpPr>
          <p:cNvPr id="26627" name="3 CuadroTexto"/>
          <p:cNvSpPr txBox="1">
            <a:spLocks noChangeArrowheads="1"/>
          </p:cNvSpPr>
          <p:nvPr/>
        </p:nvSpPr>
        <p:spPr bwMode="auto">
          <a:xfrm>
            <a:off x="928688" y="1357313"/>
            <a:ext cx="7643812" cy="5078412"/>
          </a:xfrm>
          <a:prstGeom prst="rect">
            <a:avLst/>
          </a:prstGeom>
          <a:noFill/>
          <a:ln w="9525">
            <a:noFill/>
            <a:miter lim="800000"/>
            <a:headEnd/>
            <a:tailEnd/>
          </a:ln>
        </p:spPr>
        <p:txBody>
          <a:bodyPr>
            <a:spAutoFit/>
          </a:bodyPr>
          <a:lstStyle/>
          <a:p>
            <a:pPr marL="342900" indent="-342900">
              <a:buFontTx/>
              <a:buAutoNum type="arabicPeriod"/>
            </a:pPr>
            <a:endParaRPr lang="es-ES"/>
          </a:p>
          <a:p>
            <a:pPr marL="342900" indent="-342900">
              <a:buFontTx/>
              <a:buAutoNum type="arabicPeriod"/>
            </a:pPr>
            <a:r>
              <a:rPr lang="es-ES"/>
              <a:t>Estudiantes de Enfermería del CRUA</a:t>
            </a:r>
          </a:p>
          <a:p>
            <a:pPr marL="342900" indent="-342900">
              <a:buFontTx/>
              <a:buAutoNum type="arabicPeriod"/>
            </a:pPr>
            <a:endParaRPr lang="es-ES"/>
          </a:p>
          <a:p>
            <a:pPr marL="342900" indent="-342900">
              <a:buFontTx/>
              <a:buAutoNum type="arabicPeriod"/>
            </a:pPr>
            <a:r>
              <a:rPr lang="es-ES"/>
              <a:t>Coordinador de la Facultad de Enfermería el Profesor Luis Lu</a:t>
            </a:r>
          </a:p>
          <a:p>
            <a:pPr marL="342900" indent="-342900">
              <a:buFontTx/>
              <a:buAutoNum type="arabicPeriod"/>
            </a:pPr>
            <a:endParaRPr lang="es-ES"/>
          </a:p>
          <a:p>
            <a:pPr marL="342900" indent="-342900">
              <a:buFontTx/>
              <a:buAutoNum type="arabicPeriod"/>
            </a:pPr>
            <a:r>
              <a:rPr lang="es-ES"/>
              <a:t>A las profesoras del Departamento de Salud Pública de la Facultad de Enfermería, muy especialmente a la Profesora, Gloria Pascual (Coordinadora del Departamento de Salud Pública) y a la Profesora Lineth Palacios (Sub coordinadora del Departamento de Salud Pública)</a:t>
            </a:r>
          </a:p>
          <a:p>
            <a:pPr marL="342900" indent="-342900">
              <a:buFontTx/>
              <a:buAutoNum type="arabicPeriod"/>
            </a:pPr>
            <a:endParaRPr lang="es-PA"/>
          </a:p>
          <a:p>
            <a:pPr marL="342900" indent="-342900">
              <a:buFontTx/>
              <a:buAutoNum type="arabicPeriod"/>
            </a:pPr>
            <a:r>
              <a:rPr lang="es-ES"/>
              <a:t> Coordinador  de Investigación y Post Grado del Centro Regional Universitario de Azuero, el Profesor Carlos Bellido</a:t>
            </a:r>
          </a:p>
          <a:p>
            <a:pPr marL="342900" indent="-342900">
              <a:buFontTx/>
              <a:buAutoNum type="arabicPeriod"/>
            </a:pPr>
            <a:endParaRPr lang="es-ES"/>
          </a:p>
          <a:p>
            <a:pPr marL="342900" indent="-342900">
              <a:buFontTx/>
              <a:buAutoNum type="arabicPeriod"/>
            </a:pPr>
            <a:r>
              <a:rPr lang="es-ES"/>
              <a:t>Dr. Víctor Mejía, médico epidemiólogo</a:t>
            </a:r>
          </a:p>
          <a:p>
            <a:pPr marL="342900" indent="-342900">
              <a:buFontTx/>
              <a:buAutoNum type="arabicPeriod"/>
            </a:pPr>
            <a:endParaRPr lang="es-ES"/>
          </a:p>
          <a:p>
            <a:pPr marL="342900" indent="-342900">
              <a:buFontTx/>
              <a:buAutoNum type="arabicPeriod"/>
            </a:pPr>
            <a:endParaRPr lang="es-ES"/>
          </a:p>
          <a:p>
            <a:pPr marL="342900" indent="-342900">
              <a:buFontTx/>
              <a:buAutoNum type="arabicPeriod"/>
            </a:pPr>
            <a:endParaRPr lang="es-PA"/>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357188"/>
            <a:ext cx="8305800" cy="509587"/>
          </a:xfrm>
        </p:spPr>
        <p:txBody>
          <a:bodyPr rtlCol="0">
            <a:normAutofit fontScale="90000"/>
          </a:bodyPr>
          <a:lstStyle/>
          <a:p>
            <a:pPr eaLnBrk="1" fontAlgn="auto" hangingPunct="1">
              <a:spcAft>
                <a:spcPts val="0"/>
              </a:spcAft>
              <a:defRPr/>
            </a:pPr>
            <a:r>
              <a:rPr lang="es-PA" dirty="0" smtClean="0"/>
              <a:t>Bibliografía</a:t>
            </a:r>
            <a:endParaRPr lang="es-PA" dirty="0"/>
          </a:p>
        </p:txBody>
      </p:sp>
      <p:sp>
        <p:nvSpPr>
          <p:cNvPr id="7" name="6 CuadroTexto"/>
          <p:cNvSpPr txBox="1"/>
          <p:nvPr/>
        </p:nvSpPr>
        <p:spPr>
          <a:xfrm>
            <a:off x="714375" y="1143000"/>
            <a:ext cx="7572375" cy="5354638"/>
          </a:xfrm>
          <a:prstGeom prst="rect">
            <a:avLst/>
          </a:prstGeom>
          <a:noFill/>
        </p:spPr>
        <p:txBody>
          <a:bodyPr>
            <a:spAutoFit/>
          </a:bodyPr>
          <a:lstStyle/>
          <a:p>
            <a:pPr marL="228600" indent="-228600">
              <a:buFontTx/>
              <a:buAutoNum type="arabicPeriod"/>
              <a:defRPr/>
            </a:pPr>
            <a:r>
              <a:rPr lang="es-ES" sz="1200" dirty="0"/>
              <a:t>OPS/OMS. (2002).  Salud en las América. Washington, EE. UU.</a:t>
            </a:r>
          </a:p>
          <a:p>
            <a:pPr marL="228600" indent="-228600">
              <a:buFontTx/>
              <a:buAutoNum type="arabicPeriod"/>
              <a:defRPr/>
            </a:pPr>
            <a:r>
              <a:rPr lang="es-ES" sz="1200" dirty="0"/>
              <a:t>MINSA. (2005)  Dirección de Políticas. Situación de Salud de Panamá.   Pág. 233</a:t>
            </a:r>
            <a:endParaRPr lang="es-PA" sz="1200" dirty="0"/>
          </a:p>
          <a:p>
            <a:pPr marL="228600" indent="-228600">
              <a:buFontTx/>
              <a:buAutoNum type="arabicPeriod"/>
              <a:defRPr/>
            </a:pPr>
            <a:r>
              <a:rPr lang="es-ES" sz="1200" dirty="0"/>
              <a:t>Revista de Salud Pública. Cambios demográficos y epidemiológicos en América Latina. Washington </a:t>
            </a:r>
            <a:r>
              <a:rPr lang="es-ES" sz="1200" dirty="0" err="1"/>
              <a:t>Vol</a:t>
            </a:r>
            <a:r>
              <a:rPr lang="es-ES" sz="1200" dirty="0"/>
              <a:t> 3. No1  Enero 1998.</a:t>
            </a:r>
            <a:endParaRPr lang="es-PA" sz="1200" dirty="0"/>
          </a:p>
          <a:p>
            <a:pPr marL="228600" indent="-228600">
              <a:buFontTx/>
              <a:buAutoNum type="arabicPeriod"/>
              <a:defRPr/>
            </a:pPr>
            <a:r>
              <a:rPr lang="es-ES" sz="1200" dirty="0"/>
              <a:t>OPS (2003). Indicadores Básicos de la situación de salud de las Américas. </a:t>
            </a:r>
            <a:endParaRPr lang="es-PA" sz="1200" dirty="0"/>
          </a:p>
          <a:p>
            <a:pPr marL="228600" indent="-228600">
              <a:buFontTx/>
              <a:buAutoNum type="arabicPeriod"/>
              <a:defRPr/>
            </a:pPr>
            <a:r>
              <a:rPr lang="es-MX" sz="1200" dirty="0"/>
              <a:t>OPS (2004). Indicadores Básicos de la situación de salud de Panamá</a:t>
            </a:r>
            <a:endParaRPr lang="es-PA" sz="1200" dirty="0"/>
          </a:p>
          <a:p>
            <a:pPr marL="228600" indent="-228600">
              <a:buFontTx/>
              <a:buAutoNum type="arabicPeriod"/>
              <a:defRPr/>
            </a:pPr>
            <a:r>
              <a:rPr lang="es-ES" sz="1200" dirty="0"/>
              <a:t>OMS. (2002).  Reporte Mundial de la Salud. Washington. D,C</a:t>
            </a:r>
            <a:endParaRPr lang="es-PA" sz="1200" dirty="0"/>
          </a:p>
          <a:p>
            <a:pPr marL="228600" indent="-228600">
              <a:buFontTx/>
              <a:buAutoNum type="arabicPeriod"/>
              <a:defRPr/>
            </a:pPr>
            <a:r>
              <a:rPr lang="en-US" sz="1200" dirty="0" err="1"/>
              <a:t>Popkin</a:t>
            </a:r>
            <a:r>
              <a:rPr lang="en-US" sz="1200" dirty="0"/>
              <a:t> BM. (2002). An overview on the nutrition transition and its health implications: the Bellagio meeting. </a:t>
            </a:r>
            <a:r>
              <a:rPr lang="en-US" sz="1200" i="1" dirty="0"/>
              <a:t>Public Health Nutrition</a:t>
            </a:r>
            <a:r>
              <a:rPr lang="en-US" sz="1200" dirty="0"/>
              <a:t>; 5: 93-103. </a:t>
            </a:r>
            <a:endParaRPr lang="es-PA" sz="1200" dirty="0"/>
          </a:p>
          <a:p>
            <a:pPr marL="228600" indent="-228600">
              <a:buFontTx/>
              <a:buAutoNum type="arabicPeriod"/>
              <a:defRPr/>
            </a:pPr>
            <a:r>
              <a:rPr lang="en-US" sz="1200" dirty="0"/>
              <a:t>Kenneth G. (1998). The global impact of </a:t>
            </a:r>
            <a:r>
              <a:rPr lang="en-US" sz="1200" dirty="0" err="1"/>
              <a:t>noncommunicable</a:t>
            </a:r>
            <a:r>
              <a:rPr lang="en-US" sz="1200" dirty="0"/>
              <a:t> diseases: estimates and projections. </a:t>
            </a:r>
            <a:r>
              <a:rPr lang="en-US" sz="1200" i="1" dirty="0"/>
              <a:t>World Health Stat Q</a:t>
            </a:r>
            <a:r>
              <a:rPr lang="en-US" sz="1200" dirty="0"/>
              <a:t>, 41 </a:t>
            </a:r>
            <a:endParaRPr lang="es-PA" sz="1200" dirty="0"/>
          </a:p>
          <a:p>
            <a:pPr marL="228600" indent="-228600">
              <a:buFontTx/>
              <a:buAutoNum type="arabicPeriod"/>
              <a:defRPr/>
            </a:pPr>
            <a:r>
              <a:rPr lang="es-ES" sz="1200" dirty="0"/>
              <a:t>OMS/OPS. (5 septiembre 2006). 58ª Sesión del Comité Regional. CD47/17. Washington. D.C. </a:t>
            </a:r>
            <a:endParaRPr lang="es-PA" sz="1200" dirty="0"/>
          </a:p>
          <a:p>
            <a:pPr marL="228600" indent="-228600">
              <a:buFontTx/>
              <a:buAutoNum type="arabicPeriod"/>
              <a:defRPr/>
            </a:pPr>
            <a:r>
              <a:rPr lang="en-US" sz="1200" dirty="0"/>
              <a:t>Murray C., </a:t>
            </a:r>
            <a:r>
              <a:rPr lang="en-US" sz="1200" dirty="0" err="1"/>
              <a:t>López</a:t>
            </a:r>
            <a:r>
              <a:rPr lang="en-US" sz="1200" dirty="0"/>
              <a:t> AD. (1996). </a:t>
            </a:r>
            <a:r>
              <a:rPr lang="en-US" sz="1200" i="1" dirty="0"/>
              <a:t>The global burden of disease.</a:t>
            </a:r>
            <a:r>
              <a:rPr lang="en-US" sz="1200" dirty="0"/>
              <a:t> Cambridge, Mass, EUA: World Health Organization, Harvard School of Public Health and World Bank.</a:t>
            </a:r>
            <a:endParaRPr lang="es-PA" sz="1200" dirty="0"/>
          </a:p>
          <a:p>
            <a:pPr marL="228600" indent="-228600">
              <a:buFontTx/>
              <a:buAutoNum type="arabicPeriod"/>
              <a:defRPr/>
            </a:pPr>
            <a:r>
              <a:rPr lang="es-ES" sz="1200" dirty="0"/>
              <a:t>Estrategia Regional y Plan de Acción Enfermedades </a:t>
            </a:r>
            <a:r>
              <a:rPr lang="es-ES" sz="1200" dirty="0" err="1"/>
              <a:t>Cronicas</a:t>
            </a:r>
            <a:r>
              <a:rPr lang="es-ES" sz="1200" dirty="0"/>
              <a:t> CD47-17rv-s.pdf    </a:t>
            </a:r>
            <a:r>
              <a:rPr lang="es-ES" sz="1200" u="sng" dirty="0">
                <a:hlinkClick r:id="rId3"/>
              </a:rPr>
              <a:t>http://www.ops.org.ni/index.php?option=com_remository&amp;Itemid=34&amp;func=fileinfo&amp;id=123</a:t>
            </a:r>
            <a:endParaRPr lang="es-ES" sz="1200" u="sng" dirty="0"/>
          </a:p>
          <a:p>
            <a:pPr marL="228600" indent="-228600">
              <a:buFontTx/>
              <a:buAutoNum type="arabicPeriod"/>
              <a:defRPr/>
            </a:pPr>
            <a:r>
              <a:rPr lang="es-ES" sz="1200" dirty="0"/>
              <a:t>OPS. (15 de mayo de 2007).  Cambios en estilos de vida pueden evitar un desastre de enfermedades crónicas en las Américas http://www.paho.org/Spanish/DD/PIN/ps070515.htm. Washington, D.C.</a:t>
            </a:r>
            <a:endParaRPr lang="es-PA" sz="1200" dirty="0"/>
          </a:p>
          <a:p>
            <a:pPr marL="228600" indent="-228600">
              <a:buFontTx/>
              <a:buAutoNum type="arabicPeriod"/>
              <a:defRPr/>
            </a:pPr>
            <a:r>
              <a:rPr lang="es-ES" sz="1200" dirty="0"/>
              <a:t>Organización Panamericana de la Salud. (2002). </a:t>
            </a:r>
            <a:r>
              <a:rPr lang="es-ES" sz="1200" i="1" dirty="0"/>
              <a:t>La salud en las Américas.</a:t>
            </a:r>
            <a:r>
              <a:rPr lang="es-ES" sz="1200" dirty="0"/>
              <a:t> </a:t>
            </a:r>
            <a:r>
              <a:rPr lang="es-ES" sz="1200" i="1" dirty="0"/>
              <a:t>Volumen</a:t>
            </a:r>
            <a:r>
              <a:rPr lang="es-ES" sz="1200" dirty="0"/>
              <a:t> </a:t>
            </a:r>
            <a:r>
              <a:rPr lang="es-ES" sz="1200" i="1" dirty="0"/>
              <a:t>I</a:t>
            </a:r>
            <a:r>
              <a:rPr lang="es-ES" sz="1200" dirty="0"/>
              <a:t>. Edición de 2002</a:t>
            </a:r>
            <a:r>
              <a:rPr lang="es-ES" sz="1200" i="1" dirty="0"/>
              <a:t>.</a:t>
            </a:r>
            <a:r>
              <a:rPr lang="es-ES" sz="1200" dirty="0"/>
              <a:t> Washington, D.C.</a:t>
            </a:r>
            <a:endParaRPr lang="es-PA" sz="1200" dirty="0"/>
          </a:p>
          <a:p>
            <a:pPr marL="228600" indent="-228600">
              <a:buFontTx/>
              <a:buAutoNum type="arabicPeriod"/>
              <a:defRPr/>
            </a:pPr>
            <a:r>
              <a:rPr lang="es-ES" sz="1200" dirty="0"/>
              <a:t>Organización Mundial de la Salud y Unión Internacional contra el Cáncer. Global. </a:t>
            </a:r>
            <a:r>
              <a:rPr lang="es-ES" sz="1200" dirty="0" err="1"/>
              <a:t>Action</a:t>
            </a:r>
            <a:r>
              <a:rPr lang="es-ES" sz="1200" dirty="0"/>
              <a:t> </a:t>
            </a:r>
            <a:r>
              <a:rPr lang="es-ES" sz="1200" dirty="0" err="1"/>
              <a:t>Against</a:t>
            </a:r>
            <a:r>
              <a:rPr lang="es-ES" sz="1200" dirty="0"/>
              <a:t> </a:t>
            </a:r>
            <a:r>
              <a:rPr lang="es-ES" sz="1200" dirty="0" err="1"/>
              <a:t>Cancer</a:t>
            </a:r>
            <a:r>
              <a:rPr lang="es-ES" sz="1200" dirty="0"/>
              <a:t>. Versión actualizada. Ginebra: OMS; 2005.</a:t>
            </a:r>
            <a:endParaRPr lang="es-PA" sz="1200" dirty="0"/>
          </a:p>
          <a:p>
            <a:pPr marL="228600" indent="-228600">
              <a:buFontTx/>
              <a:buAutoNum type="arabicPeriod"/>
              <a:defRPr/>
            </a:pPr>
            <a:r>
              <a:rPr lang="es-ES" sz="1200" dirty="0"/>
              <a:t>Barceló A, Aedo C, </a:t>
            </a:r>
            <a:r>
              <a:rPr lang="es-ES" sz="1200" dirty="0" err="1"/>
              <a:t>Rajpathak</a:t>
            </a:r>
            <a:r>
              <a:rPr lang="es-ES" sz="1200" dirty="0"/>
              <a:t> S, Robles S. (2003). </a:t>
            </a:r>
            <a:r>
              <a:rPr lang="es-ES" sz="1200" dirty="0" err="1"/>
              <a:t>The</a:t>
            </a:r>
            <a:r>
              <a:rPr lang="es-ES" sz="1200" dirty="0"/>
              <a:t> </a:t>
            </a:r>
            <a:r>
              <a:rPr lang="es-ES" sz="1200" dirty="0" err="1"/>
              <a:t>cost</a:t>
            </a:r>
            <a:r>
              <a:rPr lang="es-ES" sz="1200" dirty="0"/>
              <a:t> of diabetes in </a:t>
            </a:r>
            <a:r>
              <a:rPr lang="es-ES" sz="1200" dirty="0" err="1"/>
              <a:t>Latin</a:t>
            </a:r>
            <a:r>
              <a:rPr lang="es-ES" sz="1200" dirty="0"/>
              <a:t> </a:t>
            </a:r>
            <a:r>
              <a:rPr lang="es-ES" sz="1200" dirty="0" err="1"/>
              <a:t>America</a:t>
            </a:r>
            <a:r>
              <a:rPr lang="es-ES" sz="1200" dirty="0"/>
              <a:t> and </a:t>
            </a:r>
            <a:r>
              <a:rPr lang="es-ES" sz="1200" dirty="0" err="1"/>
              <a:t>the</a:t>
            </a:r>
            <a:r>
              <a:rPr lang="es-ES" sz="1200" dirty="0"/>
              <a:t> </a:t>
            </a:r>
            <a:r>
              <a:rPr lang="es-ES" sz="1200" dirty="0" err="1"/>
              <a:t>Caribbean</a:t>
            </a:r>
            <a:r>
              <a:rPr lang="es-ES" sz="1200" dirty="0"/>
              <a:t>. </a:t>
            </a:r>
            <a:r>
              <a:rPr lang="es-ES" sz="1200" i="1" dirty="0" err="1"/>
              <a:t>Bulletin</a:t>
            </a:r>
            <a:r>
              <a:rPr lang="es-ES" sz="1200" i="1" dirty="0"/>
              <a:t> of </a:t>
            </a:r>
            <a:r>
              <a:rPr lang="es-ES" sz="1200" i="1" dirty="0" err="1"/>
              <a:t>the</a:t>
            </a:r>
            <a:r>
              <a:rPr lang="es-ES" sz="1200" i="1" dirty="0"/>
              <a:t> </a:t>
            </a:r>
            <a:r>
              <a:rPr lang="es-ES" sz="1200" i="1" dirty="0" err="1"/>
              <a:t>World</a:t>
            </a:r>
            <a:r>
              <a:rPr lang="es-ES" sz="1200" i="1" dirty="0"/>
              <a:t> </a:t>
            </a:r>
            <a:r>
              <a:rPr lang="es-ES" sz="1200" i="1" dirty="0" err="1"/>
              <a:t>Health</a:t>
            </a:r>
            <a:r>
              <a:rPr lang="es-ES" sz="1200" i="1" dirty="0"/>
              <a:t> Organization</a:t>
            </a:r>
            <a:r>
              <a:rPr lang="es-ES" sz="1200" dirty="0"/>
              <a:t>;81(1):19-28.</a:t>
            </a:r>
            <a:endParaRPr lang="es-PA" sz="1200" dirty="0"/>
          </a:p>
          <a:p>
            <a:pPr marL="228600" indent="-228600">
              <a:buFontTx/>
              <a:buAutoNum type="arabicPeriod"/>
              <a:defRPr/>
            </a:pPr>
            <a:r>
              <a:rPr lang="es-ES" sz="1200" dirty="0"/>
              <a:t>Contraloría General de la República de Panamá. (2004)Departamento de Análisis de Situación y Tendencias en Salud. Ministerio de Salud. </a:t>
            </a:r>
            <a:endParaRPr lang="es-PA" sz="1200" dirty="0"/>
          </a:p>
          <a:p>
            <a:pPr marL="228600" indent="-228600">
              <a:buFontTx/>
              <a:buAutoNum type="arabicPeriod"/>
              <a:defRPr/>
            </a:pPr>
            <a:endParaRPr lang="es-PA" sz="1200" dirty="0"/>
          </a:p>
          <a:p>
            <a:pPr>
              <a:defRPr/>
            </a:pPr>
            <a:endParaRPr lang="es-P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p:txBody>
          <a:bodyPr/>
          <a:lstStyle/>
          <a:p>
            <a:pPr eaLnBrk="1" hangingPunct="1"/>
            <a:endParaRPr lang="es-MX" smtClean="0"/>
          </a:p>
        </p:txBody>
      </p:sp>
      <p:sp>
        <p:nvSpPr>
          <p:cNvPr id="3" name="2 Marcador de número de diapositiva"/>
          <p:cNvSpPr>
            <a:spLocks noGrp="1"/>
          </p:cNvSpPr>
          <p:nvPr>
            <p:ph type="sldNum" sz="quarter" idx="12"/>
          </p:nvPr>
        </p:nvSpPr>
        <p:spPr/>
        <p:txBody>
          <a:bodyPr/>
          <a:lstStyle/>
          <a:p>
            <a:pPr>
              <a:defRPr/>
            </a:pPr>
            <a:fld id="{78DE2B3A-9E90-4EEB-8DD7-A375BC7D73DE}" type="slidenum">
              <a:rPr lang="es-PA" smtClean="0"/>
              <a:pPr>
                <a:defRPr/>
              </a:pPr>
              <a:t>27</a:t>
            </a:fld>
            <a:endParaRPr lang="es-PA"/>
          </a:p>
        </p:txBody>
      </p:sp>
      <p:pic>
        <p:nvPicPr>
          <p:cNvPr id="28676" name="Picture 6" descr="C:\Users\Janeth\Pictures\vakaciones 2010\puent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4 Rectángulo"/>
          <p:cNvSpPr/>
          <p:nvPr/>
        </p:nvSpPr>
        <p:spPr>
          <a:xfrm>
            <a:off x="179512" y="5877272"/>
            <a:ext cx="3854388" cy="769441"/>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lgn="ctr">
              <a:defRPr/>
            </a:pPr>
            <a:r>
              <a:rPr lang="es-ES" sz="4400" b="1" dirty="0">
                <a:ln w="900" cmpd="sng">
                  <a:solidFill>
                    <a:srgbClr val="FF0000">
                      <a:alpha val="55000"/>
                    </a:srgbClr>
                  </a:solidFill>
                  <a:prstDash val="solid"/>
                </a:ln>
                <a:solidFill>
                  <a:srgbClr val="FFFDFD"/>
                </a:solidFill>
                <a:effectLst>
                  <a:innerShdw blurRad="101600" dist="76200" dir="5400000">
                    <a:schemeClr val="accent1">
                      <a:satMod val="190000"/>
                      <a:tint val="100000"/>
                      <a:alpha val="74000"/>
                    </a:schemeClr>
                  </a:innerShdw>
                </a:effectLst>
              </a:rPr>
              <a:t>Muchas Gracias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Título"/>
          <p:cNvSpPr>
            <a:spLocks noGrp="1"/>
          </p:cNvSpPr>
          <p:nvPr>
            <p:ph type="title"/>
          </p:nvPr>
        </p:nvSpPr>
        <p:spPr>
          <a:xfrm>
            <a:off x="1857375" y="0"/>
            <a:ext cx="5429250" cy="1143000"/>
          </a:xfrm>
        </p:spPr>
        <p:txBody>
          <a:bodyPr rtlCol="0">
            <a:normAutofit/>
          </a:bodyPr>
          <a:lstStyle/>
          <a:p>
            <a:pPr eaLnBrk="1" fontAlgn="auto" hangingPunct="1">
              <a:spcAft>
                <a:spcPts val="0"/>
              </a:spcAft>
              <a:defRPr/>
            </a:pPr>
            <a:r>
              <a:rPr lang="es-PA" dirty="0" smtClean="0">
                <a:effectLst>
                  <a:outerShdw blurRad="38100" dist="38100" dir="2700000" algn="tl">
                    <a:srgbClr val="000000">
                      <a:alpha val="43137"/>
                    </a:srgbClr>
                  </a:outerShdw>
                </a:effectLst>
              </a:rPr>
              <a:t>INTRODUCCION</a:t>
            </a:r>
            <a:endParaRPr lang="es-PA" dirty="0">
              <a:effectLst>
                <a:outerShdw blurRad="38100" dist="38100" dir="2700000" algn="tl">
                  <a:srgbClr val="000000">
                    <a:alpha val="43137"/>
                  </a:srgbClr>
                </a:outerShdw>
              </a:effectLst>
            </a:endParaRPr>
          </a:p>
        </p:txBody>
      </p:sp>
      <p:sp>
        <p:nvSpPr>
          <p:cNvPr id="4099" name="4 CuadroTexto"/>
          <p:cNvSpPr txBox="1">
            <a:spLocks noChangeArrowheads="1"/>
          </p:cNvSpPr>
          <p:nvPr/>
        </p:nvSpPr>
        <p:spPr bwMode="auto">
          <a:xfrm>
            <a:off x="395288" y="1484313"/>
            <a:ext cx="8353425" cy="4832350"/>
          </a:xfrm>
          <a:prstGeom prst="rect">
            <a:avLst/>
          </a:prstGeom>
          <a:noFill/>
          <a:ln w="9525">
            <a:noFill/>
            <a:miter lim="800000"/>
            <a:headEnd/>
            <a:tailEnd/>
          </a:ln>
        </p:spPr>
        <p:txBody>
          <a:bodyPr>
            <a:spAutoFit/>
          </a:bodyPr>
          <a:lstStyle/>
          <a:p>
            <a:pPr algn="just"/>
            <a:r>
              <a:rPr lang="es-ES" sz="2800">
                <a:latin typeface="Constantia" pitchFamily="18" charset="0"/>
              </a:rPr>
              <a:t>3. Según el Análisis de la situación de salud de Panamá(2005), persisten las  enfermedades prevenibles y transmisibles y el incremento de la prevalencia de las enfermedades crónicas y degenerativas </a:t>
            </a:r>
          </a:p>
          <a:p>
            <a:pPr algn="just"/>
            <a:endParaRPr lang="es-ES" sz="2800">
              <a:latin typeface="Constantia" pitchFamily="18" charset="0"/>
            </a:endParaRPr>
          </a:p>
          <a:p>
            <a:pPr algn="just"/>
            <a:r>
              <a:rPr lang="es-ES" sz="2800">
                <a:latin typeface="Constantia" pitchFamily="18" charset="0"/>
              </a:rPr>
              <a:t>4. la génesis de las enfermedades crónicas no transmisibles, se encuentran asociadas a factores de riesgo relacionados con estilos de vida nocivos para la salud. </a:t>
            </a:r>
          </a:p>
          <a:p>
            <a:endParaRPr lang="es-MX" sz="2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357188" y="428625"/>
            <a:ext cx="8229600" cy="847725"/>
          </a:xfrm>
        </p:spPr>
        <p:txBody>
          <a:bodyPr rtlCol="0">
            <a:normAutofit/>
          </a:bodyPr>
          <a:lstStyle/>
          <a:p>
            <a:pPr eaLnBrk="1" fontAlgn="auto" hangingPunct="1">
              <a:spcAft>
                <a:spcPts val="0"/>
              </a:spcAft>
              <a:defRPr/>
            </a:pPr>
            <a:r>
              <a:rPr lang="es-PA" dirty="0" smtClean="0">
                <a:effectLst>
                  <a:outerShdw blurRad="38100" dist="38100" dir="2700000" algn="tl">
                    <a:srgbClr val="000000">
                      <a:alpha val="43137"/>
                    </a:srgbClr>
                  </a:outerShdw>
                </a:effectLst>
              </a:rPr>
              <a:t>PLANTEMIENTO DEL PROBLEMA</a:t>
            </a:r>
            <a:endParaRPr lang="es-PA" dirty="0">
              <a:effectLst>
                <a:outerShdw blurRad="38100" dist="38100" dir="2700000" algn="tl">
                  <a:srgbClr val="000000">
                    <a:alpha val="43137"/>
                  </a:srgbClr>
                </a:outerShdw>
              </a:effectLst>
            </a:endParaRPr>
          </a:p>
        </p:txBody>
      </p:sp>
      <p:sp>
        <p:nvSpPr>
          <p:cNvPr id="6" name="5 CuadroTexto"/>
          <p:cNvSpPr txBox="1"/>
          <p:nvPr/>
        </p:nvSpPr>
        <p:spPr>
          <a:xfrm>
            <a:off x="654050" y="1844675"/>
            <a:ext cx="7913688" cy="397033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marL="342900" indent="-342900" algn="just">
              <a:buFontTx/>
              <a:buBlip>
                <a:blip r:embed="rId2"/>
              </a:buBlip>
              <a:defRPr/>
            </a:pPr>
            <a:endParaRPr lang="es-ES" sz="2800" dirty="0">
              <a:latin typeface="Constantia" pitchFamily="18" charset="0"/>
            </a:endParaRPr>
          </a:p>
          <a:p>
            <a:pPr marL="342900" indent="-342900" algn="just">
              <a:buFontTx/>
              <a:buBlip>
                <a:blip r:embed="rId2"/>
              </a:buBlip>
              <a:defRPr/>
            </a:pPr>
            <a:r>
              <a:rPr lang="es-ES" sz="2800" dirty="0">
                <a:latin typeface="Constantia" pitchFamily="18" charset="0"/>
              </a:rPr>
              <a:t>Según el informe de Indicadores Básicos de la situación de salud de las Américas (2003)  de la OPS  la tasa de mortalidad por enfermedades transmisibles se estimaba en 71.6 por cada 100,000 habitantes, para las  </a:t>
            </a:r>
            <a:r>
              <a:rPr lang="es-ES" sz="2800" b="1" dirty="0">
                <a:latin typeface="Constantia" pitchFamily="18" charset="0"/>
              </a:rPr>
              <a:t>neoplasias malignas era de 90.7</a:t>
            </a:r>
            <a:r>
              <a:rPr lang="es-ES" sz="2800" dirty="0">
                <a:latin typeface="Constantia" pitchFamily="18" charset="0"/>
              </a:rPr>
              <a:t>, </a:t>
            </a:r>
            <a:r>
              <a:rPr lang="es-ES" sz="2800" b="1" dirty="0">
                <a:latin typeface="Constantia" pitchFamily="18" charset="0"/>
              </a:rPr>
              <a:t>las  enfermedades  circulatorias alcanzaban 186.6. </a:t>
            </a:r>
          </a:p>
          <a:p>
            <a:pPr algn="just">
              <a:defRPr/>
            </a:pPr>
            <a:endParaRPr lang="es-MX"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1 CuadroTexto"/>
          <p:cNvSpPr txBox="1">
            <a:spLocks noChangeArrowheads="1"/>
          </p:cNvSpPr>
          <p:nvPr/>
        </p:nvSpPr>
        <p:spPr bwMode="auto">
          <a:xfrm>
            <a:off x="468313" y="1341438"/>
            <a:ext cx="8351837" cy="6800850"/>
          </a:xfrm>
          <a:prstGeom prst="rect">
            <a:avLst/>
          </a:prstGeom>
          <a:noFill/>
          <a:ln w="9525">
            <a:noFill/>
            <a:miter lim="800000"/>
            <a:headEnd/>
            <a:tailEnd/>
          </a:ln>
        </p:spPr>
        <p:txBody>
          <a:bodyPr>
            <a:spAutoFit/>
          </a:bodyPr>
          <a:lstStyle/>
          <a:p>
            <a:pPr algn="just"/>
            <a:endParaRPr lang="es-ES" sz="2800">
              <a:latin typeface="Constantia" pitchFamily="18" charset="0"/>
            </a:endParaRPr>
          </a:p>
          <a:p>
            <a:pPr algn="just">
              <a:buFontTx/>
              <a:buBlip>
                <a:blip r:embed="rId2"/>
              </a:buBlip>
            </a:pPr>
            <a:r>
              <a:rPr lang="es-ES" sz="2800">
                <a:latin typeface="Constantia" pitchFamily="18" charset="0"/>
              </a:rPr>
              <a:t>En la mayoría de los países de América Latina asumen cada vez más importancia las enfermedades crónicas y degenerativas.   </a:t>
            </a:r>
            <a:r>
              <a:rPr lang="es-ES" sz="2000">
                <a:latin typeface="Constantia" pitchFamily="18" charset="0"/>
              </a:rPr>
              <a:t>(Revista de Salud Pública. Cambios demográficos y epidemiológicos en América Latina. Washington, EE. UU Vol. 3. No1  Enero 1998.</a:t>
            </a:r>
          </a:p>
          <a:p>
            <a:pPr algn="just">
              <a:buFontTx/>
              <a:buBlip>
                <a:blip r:embed="rId2"/>
              </a:buBlip>
            </a:pPr>
            <a:endParaRPr lang="es-ES" sz="2000">
              <a:latin typeface="Constantia" pitchFamily="18" charset="0"/>
            </a:endParaRPr>
          </a:p>
          <a:p>
            <a:pPr algn="just"/>
            <a:endParaRPr lang="es-ES" sz="2000">
              <a:latin typeface="Constantia" pitchFamily="18" charset="0"/>
            </a:endParaRPr>
          </a:p>
          <a:p>
            <a:pPr algn="just">
              <a:buFontTx/>
              <a:buBlip>
                <a:blip r:embed="rId2"/>
              </a:buBlip>
            </a:pPr>
            <a:r>
              <a:rPr lang="es-ES" sz="2800">
                <a:latin typeface="Constantia" pitchFamily="18" charset="0"/>
              </a:rPr>
              <a:t>En Panamá las Enfermedades Cerebrovasculares, las Enfermedades Isquémicas del Corazón y la Diabetes Mellitus, representaban el 54.6% de todas las muertes ocurridas en el país durante el 2003.</a:t>
            </a:r>
            <a:endParaRPr lang="es-ES" sz="2000">
              <a:latin typeface="Constantia" pitchFamily="18" charset="0"/>
            </a:endParaRPr>
          </a:p>
          <a:p>
            <a:pPr algn="just">
              <a:buFontTx/>
              <a:buBlip>
                <a:blip r:embed="rId2"/>
              </a:buBlip>
            </a:pPr>
            <a:endParaRPr lang="es-ES" sz="2000">
              <a:latin typeface="Constantia" pitchFamily="18" charset="0"/>
            </a:endParaRPr>
          </a:p>
          <a:p>
            <a:pPr algn="just">
              <a:buFontTx/>
              <a:buBlip>
                <a:blip r:embed="rId2"/>
              </a:buBlip>
            </a:pPr>
            <a:endParaRPr lang="es-PA" sz="2800">
              <a:latin typeface="Constantia" pitchFamily="18" charset="0"/>
            </a:endParaRPr>
          </a:p>
          <a:p>
            <a:pPr algn="just">
              <a:buFontTx/>
              <a:buBlip>
                <a:blip r:embed="rId2"/>
              </a:buBlip>
            </a:pPr>
            <a:endParaRPr lang="es-PA" sz="2800">
              <a:latin typeface="Constantia" pitchFamily="18" charset="0"/>
            </a:endParaRPr>
          </a:p>
          <a:p>
            <a:pPr algn="just">
              <a:buFontTx/>
              <a:buBlip>
                <a:blip r:embed="rId2"/>
              </a:buBlip>
            </a:pPr>
            <a:endParaRPr lang="es-PA" sz="2800">
              <a:latin typeface="Constantia" pitchFamily="18" charset="0"/>
            </a:endParaRPr>
          </a:p>
          <a:p>
            <a:pPr algn="just">
              <a:buFontTx/>
              <a:buBlip>
                <a:blip r:embed="rId2"/>
              </a:buBlip>
            </a:pPr>
            <a:endParaRPr lang="es-PA" sz="2800">
              <a:latin typeface="Constantia" pitchFamily="18" charset="0"/>
            </a:endParaRPr>
          </a:p>
        </p:txBody>
      </p:sp>
      <p:sp>
        <p:nvSpPr>
          <p:cNvPr id="6" name="1 Título"/>
          <p:cNvSpPr>
            <a:spLocks noGrp="1"/>
          </p:cNvSpPr>
          <p:nvPr>
            <p:ph type="title"/>
          </p:nvPr>
        </p:nvSpPr>
        <p:spPr>
          <a:xfrm>
            <a:off x="357188" y="428625"/>
            <a:ext cx="8229600" cy="847725"/>
          </a:xfrm>
        </p:spPr>
        <p:txBody>
          <a:bodyPr rtlCol="0">
            <a:normAutofit/>
          </a:bodyPr>
          <a:lstStyle/>
          <a:p>
            <a:pPr eaLnBrk="1" fontAlgn="auto" hangingPunct="1">
              <a:spcAft>
                <a:spcPts val="0"/>
              </a:spcAft>
              <a:defRPr/>
            </a:pPr>
            <a:r>
              <a:rPr lang="es-PA" dirty="0" smtClean="0">
                <a:effectLst>
                  <a:outerShdw blurRad="38100" dist="38100" dir="2700000" algn="tl">
                    <a:srgbClr val="000000">
                      <a:alpha val="43137"/>
                    </a:srgbClr>
                  </a:outerShdw>
                </a:effectLst>
              </a:rPr>
              <a:t>PLANTEMIENTO DEL PROBLEMA</a:t>
            </a:r>
            <a:endParaRPr lang="es-PA"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0825" y="1268413"/>
            <a:ext cx="8713788" cy="5329237"/>
          </a:xfrm>
        </p:spPr>
        <p:txBody>
          <a:bodyPr rtlCol="0">
            <a:noAutofit/>
          </a:bodyPr>
          <a:lstStyle/>
          <a:p>
            <a:pPr marL="274320" indent="-274320" algn="just" eaLnBrk="1" fontAlgn="auto" hangingPunct="1">
              <a:spcAft>
                <a:spcPts val="0"/>
              </a:spcAft>
              <a:buClr>
                <a:schemeClr val="accent3"/>
              </a:buClr>
              <a:buFont typeface="Wingdings 2"/>
              <a:buBlip>
                <a:blip r:embed="rId2"/>
              </a:buBlip>
              <a:defRPr/>
            </a:pPr>
            <a:r>
              <a:rPr lang="es-ES" sz="2800" dirty="0" smtClean="0"/>
              <a:t>Según el Reporte Mundial de Salud 2002 (OMS), siete de los diez principales factores de riesgo identificados para las enfermedades crónicas fueron: </a:t>
            </a:r>
            <a:r>
              <a:rPr lang="es-ES" sz="2800" b="1" i="1" dirty="0" smtClean="0">
                <a:effectLst>
                  <a:outerShdw blurRad="38100" dist="38100" dir="2700000" algn="tl">
                    <a:srgbClr val="000000">
                      <a:alpha val="43137"/>
                    </a:srgbClr>
                  </a:outerShdw>
                </a:effectLst>
              </a:rPr>
              <a:t>presión alta, colesterol alto, obesidad, sedentarismo e insuficiente ingesta de frutas y vegetales y el uso de alcohol y tabaco</a:t>
            </a:r>
          </a:p>
          <a:p>
            <a:pPr marL="0" indent="0" algn="just" eaLnBrk="1" fontAlgn="auto" hangingPunct="1">
              <a:spcAft>
                <a:spcPts val="0"/>
              </a:spcAft>
              <a:buClr>
                <a:schemeClr val="accent3"/>
              </a:buClr>
              <a:buFont typeface="Arial" charset="0"/>
              <a:buNone/>
              <a:defRPr/>
            </a:pPr>
            <a:endParaRPr lang="es-ES" sz="2800" b="1" i="1" dirty="0" smtClean="0">
              <a:effectLst>
                <a:outerShdw blurRad="38100" dist="38100" dir="2700000" algn="tl">
                  <a:srgbClr val="000000">
                    <a:alpha val="43137"/>
                  </a:srgbClr>
                </a:outerShdw>
              </a:effectLst>
            </a:endParaRPr>
          </a:p>
          <a:p>
            <a:pPr marL="274320" indent="-274320" algn="just" eaLnBrk="1" fontAlgn="auto" hangingPunct="1">
              <a:spcAft>
                <a:spcPts val="0"/>
              </a:spcAft>
              <a:buClr>
                <a:schemeClr val="accent3"/>
              </a:buClr>
              <a:buFont typeface="Wingdings 2"/>
              <a:buBlip>
                <a:blip r:embed="rId2"/>
              </a:buBlip>
              <a:defRPr/>
            </a:pPr>
            <a:r>
              <a:rPr lang="es-ES" sz="2800" b="1" i="1" dirty="0">
                <a:effectLst>
                  <a:outerShdw blurRad="38100" dist="38100" dir="2700000" algn="tl">
                    <a:srgbClr val="000000">
                      <a:alpha val="43137"/>
                    </a:srgbClr>
                  </a:outerShdw>
                </a:effectLst>
              </a:rPr>
              <a:t>E</a:t>
            </a:r>
            <a:r>
              <a:rPr lang="es-ES" sz="2800" dirty="0"/>
              <a:t>studios en Panamá han evaluado la prevalencia de factores de riesgo para enfermedades crónicas : Consumo de tabaco, ventanas epidemiológicas del consumo de alcohol, los estudios de sobrepeso y obesidad</a:t>
            </a:r>
          </a:p>
          <a:p>
            <a:pPr marL="274320" indent="-274320" algn="just" eaLnBrk="1" fontAlgn="auto" hangingPunct="1">
              <a:spcAft>
                <a:spcPts val="0"/>
              </a:spcAft>
              <a:buClr>
                <a:schemeClr val="accent3"/>
              </a:buClr>
              <a:buFont typeface="Wingdings 2"/>
              <a:buBlip>
                <a:blip r:embed="rId2"/>
              </a:buBlip>
              <a:defRPr/>
            </a:pPr>
            <a:endParaRPr lang="es-ES" sz="2800" dirty="0"/>
          </a:p>
          <a:p>
            <a:pPr marL="0" indent="0" algn="just" eaLnBrk="1" fontAlgn="auto" hangingPunct="1">
              <a:spcAft>
                <a:spcPts val="0"/>
              </a:spcAft>
              <a:buClr>
                <a:schemeClr val="accent3"/>
              </a:buClr>
              <a:buFont typeface="Arial" charset="0"/>
              <a:buNone/>
              <a:defRPr/>
            </a:pPr>
            <a:endParaRPr lang="es-ES" sz="2800" b="1" i="1" dirty="0" smtClean="0">
              <a:effectLst>
                <a:outerShdw blurRad="38100" dist="38100" dir="2700000" algn="tl">
                  <a:srgbClr val="000000">
                    <a:alpha val="43137"/>
                  </a:srgbClr>
                </a:outerShdw>
              </a:effectLst>
            </a:endParaRPr>
          </a:p>
          <a:p>
            <a:pPr marL="274320" indent="-274320" algn="just" eaLnBrk="1" fontAlgn="auto" hangingPunct="1">
              <a:spcAft>
                <a:spcPts val="0"/>
              </a:spcAft>
              <a:buClr>
                <a:schemeClr val="accent3"/>
              </a:buClr>
              <a:buFont typeface="Wingdings 2"/>
              <a:buBlip>
                <a:blip r:embed="rId2"/>
              </a:buBlip>
              <a:defRPr/>
            </a:pPr>
            <a:endParaRPr lang="es-ES" sz="2800" b="1" i="1" dirty="0" smtClean="0">
              <a:effectLst>
                <a:outerShdw blurRad="38100" dist="38100" dir="2700000" algn="tl">
                  <a:srgbClr val="000000">
                    <a:alpha val="43137"/>
                  </a:srgbClr>
                </a:outerShdw>
              </a:effectLst>
            </a:endParaRPr>
          </a:p>
          <a:p>
            <a:pPr marL="274320" indent="-274320" algn="just" eaLnBrk="1" fontAlgn="auto" hangingPunct="1">
              <a:spcAft>
                <a:spcPts val="0"/>
              </a:spcAft>
              <a:buClr>
                <a:schemeClr val="accent3"/>
              </a:buClr>
              <a:buFont typeface="Wingdings 2"/>
              <a:buNone/>
              <a:defRPr/>
            </a:pPr>
            <a:endParaRPr lang="es-ES" sz="2800" b="1" i="1" dirty="0" smtClean="0">
              <a:effectLst>
                <a:outerShdw blurRad="38100" dist="38100" dir="2700000" algn="tl">
                  <a:srgbClr val="000000">
                    <a:alpha val="43137"/>
                  </a:srgbClr>
                </a:outerShdw>
              </a:effectLst>
            </a:endParaRPr>
          </a:p>
          <a:p>
            <a:pPr marL="274320" indent="-274320" algn="just" eaLnBrk="1" fontAlgn="auto" hangingPunct="1">
              <a:spcAft>
                <a:spcPts val="0"/>
              </a:spcAft>
              <a:buClr>
                <a:schemeClr val="accent3"/>
              </a:buClr>
              <a:buFont typeface="Wingdings 2"/>
              <a:buBlip>
                <a:blip r:embed="rId2"/>
              </a:buBlip>
              <a:defRPr/>
            </a:pPr>
            <a:r>
              <a:rPr lang="es-ES" sz="2800" b="1" i="1" dirty="0" smtClean="0">
                <a:effectLst>
                  <a:outerShdw blurRad="38100" dist="38100" dir="2700000" algn="tl">
                    <a:srgbClr val="000000">
                      <a:alpha val="43137"/>
                    </a:srgbClr>
                  </a:outerShdw>
                </a:effectLst>
              </a:rPr>
              <a:t> </a:t>
            </a:r>
            <a:endParaRPr lang="es-PA" sz="2800" b="1" i="1" dirty="0">
              <a:effectLst>
                <a:outerShdw blurRad="38100" dist="38100" dir="2700000" algn="tl">
                  <a:srgbClr val="000000">
                    <a:alpha val="43137"/>
                  </a:srgbClr>
                </a:outerShdw>
              </a:effectLst>
            </a:endParaRPr>
          </a:p>
        </p:txBody>
      </p:sp>
      <p:sp>
        <p:nvSpPr>
          <p:cNvPr id="7" name="1 Título"/>
          <p:cNvSpPr>
            <a:spLocks noGrp="1"/>
          </p:cNvSpPr>
          <p:nvPr>
            <p:ph type="title"/>
          </p:nvPr>
        </p:nvSpPr>
        <p:spPr>
          <a:xfrm>
            <a:off x="357188" y="428625"/>
            <a:ext cx="8229600" cy="847725"/>
          </a:xfrm>
        </p:spPr>
        <p:txBody>
          <a:bodyPr rtlCol="0">
            <a:normAutofit/>
          </a:bodyPr>
          <a:lstStyle/>
          <a:p>
            <a:pPr eaLnBrk="1" fontAlgn="auto" hangingPunct="1">
              <a:spcAft>
                <a:spcPts val="0"/>
              </a:spcAft>
              <a:defRPr/>
            </a:pPr>
            <a:r>
              <a:rPr lang="es-PA" dirty="0" smtClean="0">
                <a:effectLst>
                  <a:outerShdw blurRad="38100" dist="38100" dir="2700000" algn="tl">
                    <a:srgbClr val="000000">
                      <a:alpha val="43137"/>
                    </a:srgbClr>
                  </a:outerShdw>
                </a:effectLst>
              </a:rPr>
              <a:t>PLANTEMIENTO DEL PROBLEMA</a:t>
            </a:r>
            <a:endParaRPr lang="es-PA"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pPr eaLnBrk="1" hangingPunct="1">
              <a:defRPr/>
            </a:pPr>
            <a:r>
              <a:rPr lang="es-PA" b="1" dirty="0">
                <a:effectLst>
                  <a:outerShdw blurRad="38100" dist="38100" dir="2700000" algn="tl">
                    <a:srgbClr val="000000">
                      <a:alpha val="43137"/>
                    </a:srgbClr>
                  </a:outerShdw>
                </a:effectLst>
              </a:rPr>
              <a:t>FORMULACION DEL </a:t>
            </a:r>
            <a:r>
              <a:rPr lang="es-PA" b="1" dirty="0" smtClean="0">
                <a:effectLst>
                  <a:outerShdw blurRad="38100" dist="38100" dir="2700000" algn="tl">
                    <a:srgbClr val="000000">
                      <a:alpha val="43137"/>
                    </a:srgbClr>
                  </a:outerShdw>
                </a:effectLst>
              </a:rPr>
              <a:t>PROBLEMA</a:t>
            </a:r>
            <a:endParaRPr lang="es-MX" dirty="0"/>
          </a:p>
        </p:txBody>
      </p:sp>
      <p:sp>
        <p:nvSpPr>
          <p:cNvPr id="4" name="3 Marcador de número de diapositiva"/>
          <p:cNvSpPr>
            <a:spLocks noGrp="1"/>
          </p:cNvSpPr>
          <p:nvPr>
            <p:ph type="sldNum" sz="quarter" idx="12"/>
          </p:nvPr>
        </p:nvSpPr>
        <p:spPr/>
        <p:txBody>
          <a:bodyPr/>
          <a:lstStyle/>
          <a:p>
            <a:pPr>
              <a:defRPr/>
            </a:pPr>
            <a:fld id="{2FF05BC9-E5AF-4FB7-A12C-F44748ED8A0C}" type="slidenum">
              <a:rPr lang="es-PA" smtClean="0"/>
              <a:pPr>
                <a:defRPr/>
              </a:pPr>
              <a:t>7</a:t>
            </a:fld>
            <a:endParaRPr lang="es-PA"/>
          </a:p>
        </p:txBody>
      </p:sp>
      <p:sp>
        <p:nvSpPr>
          <p:cNvPr id="5" name="4 CuadroTexto"/>
          <p:cNvSpPr txBox="1"/>
          <p:nvPr/>
        </p:nvSpPr>
        <p:spPr>
          <a:xfrm>
            <a:off x="3348038" y="1773238"/>
            <a:ext cx="5400675" cy="3846512"/>
          </a:xfrm>
          <a:prstGeom prst="rect">
            <a:avLst/>
          </a:prstGeom>
          <a:noFill/>
        </p:spPr>
        <p:txBody>
          <a:bodyPr>
            <a:spAutoFit/>
          </a:bodyPr>
          <a:lstStyle/>
          <a:p>
            <a:pPr algn="ctr" fontAlgn="auto">
              <a:spcBef>
                <a:spcPts val="0"/>
              </a:spcBef>
              <a:spcAft>
                <a:spcPts val="0"/>
              </a:spcAft>
              <a:defRPr/>
            </a:pPr>
            <a:endParaRPr lang="es-PA" sz="3200" dirty="0">
              <a:effectLst>
                <a:outerShdw blurRad="38100" dist="38100" dir="2700000" algn="tl">
                  <a:srgbClr val="000000">
                    <a:alpha val="43137"/>
                  </a:srgbClr>
                </a:outerShdw>
              </a:effectLst>
              <a:latin typeface="+mn-lt"/>
              <a:cs typeface="+mn-cs"/>
            </a:endParaRPr>
          </a:p>
          <a:p>
            <a:pPr algn="just" fontAlgn="auto">
              <a:spcBef>
                <a:spcPts val="0"/>
              </a:spcBef>
              <a:spcAft>
                <a:spcPts val="0"/>
              </a:spcAft>
              <a:defRPr/>
            </a:pPr>
            <a:r>
              <a:rPr lang="es-PA" b="1" dirty="0">
                <a:effectLst>
                  <a:outerShdw blurRad="38100" dist="38100" dir="2700000" algn="tl">
                    <a:srgbClr val="000000">
                      <a:alpha val="43137"/>
                    </a:srgbClr>
                  </a:outerShdw>
                </a:effectLst>
                <a:latin typeface="+mn-lt"/>
                <a:cs typeface="+mn-cs"/>
              </a:rPr>
              <a:t>¿</a:t>
            </a:r>
            <a:r>
              <a:rPr lang="es-PA" sz="3600" i="1" dirty="0">
                <a:effectLst>
                  <a:outerShdw blurRad="38100" dist="38100" dir="2700000" algn="tl">
                    <a:srgbClr val="000000">
                      <a:alpha val="43137"/>
                    </a:srgbClr>
                  </a:outerShdw>
                </a:effectLst>
                <a:latin typeface="+mn-lt"/>
                <a:cs typeface="+mn-cs"/>
              </a:rPr>
              <a:t>Cuáles son los  factores de riesgo para enfermedades crónicas presentes en los estudiantes de la Facultad de Enfermería?</a:t>
            </a:r>
          </a:p>
          <a:p>
            <a:pPr algn="ctr" fontAlgn="auto">
              <a:spcBef>
                <a:spcPts val="0"/>
              </a:spcBef>
              <a:spcAft>
                <a:spcPts val="0"/>
              </a:spcAft>
              <a:defRPr/>
            </a:pPr>
            <a:endParaRPr lang="es-PA" sz="3200" dirty="0">
              <a:effectLst>
                <a:outerShdw blurRad="38100" dist="38100" dir="2700000" algn="tl">
                  <a:srgbClr val="000000">
                    <a:alpha val="43137"/>
                  </a:srgbClr>
                </a:outerShdw>
              </a:effectLst>
              <a:latin typeface="+mn-lt"/>
              <a:cs typeface="+mn-cs"/>
            </a:endParaRPr>
          </a:p>
        </p:txBody>
      </p:sp>
      <p:pic>
        <p:nvPicPr>
          <p:cNvPr id="6" name="Picture 2"/>
          <p:cNvPicPr>
            <a:picLocks noChangeAspect="1" noChangeArrowheads="1"/>
          </p:cNvPicPr>
          <p:nvPr/>
        </p:nvPicPr>
        <p:blipFill>
          <a:blip r:embed="rId2" cstate="print"/>
          <a:srcRect/>
          <a:stretch>
            <a:fillRect/>
          </a:stretch>
        </p:blipFill>
        <p:spPr bwMode="auto">
          <a:xfrm>
            <a:off x="304800" y="2259013"/>
            <a:ext cx="3043238" cy="3292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6"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2000"/>
                                        <p:tgtEl>
                                          <p:spTgt spid="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Forma libre"/>
          <p:cNvSpPr/>
          <p:nvPr/>
        </p:nvSpPr>
        <p:spPr>
          <a:xfrm>
            <a:off x="179512" y="1900742"/>
            <a:ext cx="2160240" cy="1944216"/>
          </a:xfrm>
          <a:custGeom>
            <a:avLst/>
            <a:gdLst>
              <a:gd name="connsiteX0" fmla="*/ 1616393 w 2160240"/>
              <a:gd name="connsiteY0" fmla="*/ 547134 h 2160240"/>
              <a:gd name="connsiteX1" fmla="*/ 1935102 w 2160240"/>
              <a:gd name="connsiteY1" fmla="*/ 451081 h 2160240"/>
              <a:gd name="connsiteX2" fmla="*/ 2052374 w 2160240"/>
              <a:gd name="connsiteY2" fmla="*/ 654204 h 2160240"/>
              <a:gd name="connsiteX3" fmla="*/ 1809836 w 2160240"/>
              <a:gd name="connsiteY3" fmla="*/ 882187 h 2160240"/>
              <a:gd name="connsiteX4" fmla="*/ 1809836 w 2160240"/>
              <a:gd name="connsiteY4" fmla="*/ 1278053 h 2160240"/>
              <a:gd name="connsiteX5" fmla="*/ 2052374 w 2160240"/>
              <a:gd name="connsiteY5" fmla="*/ 1506036 h 2160240"/>
              <a:gd name="connsiteX6" fmla="*/ 1935102 w 2160240"/>
              <a:gd name="connsiteY6" fmla="*/ 1709159 h 2160240"/>
              <a:gd name="connsiteX7" fmla="*/ 1616393 w 2160240"/>
              <a:gd name="connsiteY7" fmla="*/ 1613106 h 2160240"/>
              <a:gd name="connsiteX8" fmla="*/ 1273563 w 2160240"/>
              <a:gd name="connsiteY8" fmla="*/ 1811039 h 2160240"/>
              <a:gd name="connsiteX9" fmla="*/ 1197393 w 2160240"/>
              <a:gd name="connsiteY9" fmla="*/ 2135075 h 2160240"/>
              <a:gd name="connsiteX10" fmla="*/ 962847 w 2160240"/>
              <a:gd name="connsiteY10" fmla="*/ 2135075 h 2160240"/>
              <a:gd name="connsiteX11" fmla="*/ 886677 w 2160240"/>
              <a:gd name="connsiteY11" fmla="*/ 1811039 h 2160240"/>
              <a:gd name="connsiteX12" fmla="*/ 543847 w 2160240"/>
              <a:gd name="connsiteY12" fmla="*/ 1613106 h 2160240"/>
              <a:gd name="connsiteX13" fmla="*/ 225138 w 2160240"/>
              <a:gd name="connsiteY13" fmla="*/ 1709159 h 2160240"/>
              <a:gd name="connsiteX14" fmla="*/ 107866 w 2160240"/>
              <a:gd name="connsiteY14" fmla="*/ 1506036 h 2160240"/>
              <a:gd name="connsiteX15" fmla="*/ 350404 w 2160240"/>
              <a:gd name="connsiteY15" fmla="*/ 1278053 h 2160240"/>
              <a:gd name="connsiteX16" fmla="*/ 350404 w 2160240"/>
              <a:gd name="connsiteY16" fmla="*/ 882187 h 2160240"/>
              <a:gd name="connsiteX17" fmla="*/ 107866 w 2160240"/>
              <a:gd name="connsiteY17" fmla="*/ 654204 h 2160240"/>
              <a:gd name="connsiteX18" fmla="*/ 225138 w 2160240"/>
              <a:gd name="connsiteY18" fmla="*/ 451081 h 2160240"/>
              <a:gd name="connsiteX19" fmla="*/ 543847 w 2160240"/>
              <a:gd name="connsiteY19" fmla="*/ 547134 h 2160240"/>
              <a:gd name="connsiteX20" fmla="*/ 886677 w 2160240"/>
              <a:gd name="connsiteY20" fmla="*/ 349201 h 2160240"/>
              <a:gd name="connsiteX21" fmla="*/ 962847 w 2160240"/>
              <a:gd name="connsiteY21" fmla="*/ 25165 h 2160240"/>
              <a:gd name="connsiteX22" fmla="*/ 1197393 w 2160240"/>
              <a:gd name="connsiteY22" fmla="*/ 25165 h 2160240"/>
              <a:gd name="connsiteX23" fmla="*/ 1273563 w 2160240"/>
              <a:gd name="connsiteY23" fmla="*/ 349201 h 2160240"/>
              <a:gd name="connsiteX24" fmla="*/ 1616393 w 2160240"/>
              <a:gd name="connsiteY24" fmla="*/ 547134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60240" h="2160240">
                <a:moveTo>
                  <a:pt x="1616393" y="547134"/>
                </a:moveTo>
                <a:lnTo>
                  <a:pt x="1935102" y="451081"/>
                </a:lnTo>
                <a:lnTo>
                  <a:pt x="2052374" y="654204"/>
                </a:lnTo>
                <a:lnTo>
                  <a:pt x="1809836" y="882187"/>
                </a:lnTo>
                <a:cubicBezTo>
                  <a:pt x="1844993" y="1011801"/>
                  <a:pt x="1844993" y="1148440"/>
                  <a:pt x="1809836" y="1278053"/>
                </a:cubicBezTo>
                <a:lnTo>
                  <a:pt x="2052374" y="1506036"/>
                </a:lnTo>
                <a:lnTo>
                  <a:pt x="1935102" y="1709159"/>
                </a:lnTo>
                <a:lnTo>
                  <a:pt x="1616393" y="1613106"/>
                </a:lnTo>
                <a:cubicBezTo>
                  <a:pt x="1521723" y="1708360"/>
                  <a:pt x="1403390" y="1776679"/>
                  <a:pt x="1273563" y="1811039"/>
                </a:cubicBezTo>
                <a:lnTo>
                  <a:pt x="1197393" y="2135075"/>
                </a:lnTo>
                <a:lnTo>
                  <a:pt x="962847" y="2135075"/>
                </a:lnTo>
                <a:lnTo>
                  <a:pt x="886677" y="1811039"/>
                </a:lnTo>
                <a:cubicBezTo>
                  <a:pt x="756850" y="1776679"/>
                  <a:pt x="638517" y="1708360"/>
                  <a:pt x="543847" y="1613106"/>
                </a:cubicBezTo>
                <a:lnTo>
                  <a:pt x="225138" y="1709159"/>
                </a:lnTo>
                <a:lnTo>
                  <a:pt x="107866" y="1506036"/>
                </a:lnTo>
                <a:lnTo>
                  <a:pt x="350404" y="1278053"/>
                </a:lnTo>
                <a:cubicBezTo>
                  <a:pt x="315247" y="1148439"/>
                  <a:pt x="315247" y="1011800"/>
                  <a:pt x="350404" y="882187"/>
                </a:cubicBezTo>
                <a:lnTo>
                  <a:pt x="107866" y="654204"/>
                </a:lnTo>
                <a:lnTo>
                  <a:pt x="225138" y="451081"/>
                </a:lnTo>
                <a:lnTo>
                  <a:pt x="543847" y="547134"/>
                </a:lnTo>
                <a:cubicBezTo>
                  <a:pt x="638517" y="451880"/>
                  <a:pt x="756850" y="383561"/>
                  <a:pt x="886677" y="349201"/>
                </a:cubicBezTo>
                <a:lnTo>
                  <a:pt x="962847" y="25165"/>
                </a:lnTo>
                <a:lnTo>
                  <a:pt x="1197393" y="25165"/>
                </a:lnTo>
                <a:lnTo>
                  <a:pt x="1273563" y="349201"/>
                </a:lnTo>
                <a:cubicBezTo>
                  <a:pt x="1403390" y="383561"/>
                  <a:pt x="1521723" y="451880"/>
                  <a:pt x="1616393" y="547134"/>
                </a:cubicBez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2340759"/>
              <a:satOff val="-2919"/>
              <a:lumOff val="686"/>
              <a:alphaOff val="0"/>
            </a:schemeClr>
          </a:fillRef>
          <a:effectRef idx="2">
            <a:schemeClr val="accent2">
              <a:hueOff val="2340759"/>
              <a:satOff val="-2919"/>
              <a:lumOff val="686"/>
              <a:alphaOff val="0"/>
            </a:schemeClr>
          </a:effectRef>
          <a:fontRef idx="minor">
            <a:schemeClr val="lt1"/>
          </a:fontRef>
        </p:style>
        <p:txBody>
          <a:bodyPr lIns="567977" tIns="571264" rIns="567977" bIns="571264" spcCol="1270" anchor="ctr"/>
          <a:lstStyle/>
          <a:p>
            <a:pPr algn="ctr" defTabSz="844550">
              <a:lnSpc>
                <a:spcPct val="90000"/>
              </a:lnSpc>
              <a:spcAft>
                <a:spcPct val="35000"/>
              </a:spcAft>
              <a:defRPr/>
            </a:pPr>
            <a:r>
              <a:rPr lang="es-MX" sz="1900" dirty="0"/>
              <a:t>Estilos de  vida</a:t>
            </a:r>
          </a:p>
        </p:txBody>
      </p:sp>
      <p:sp>
        <p:nvSpPr>
          <p:cNvPr id="6" name="5 Forma libre"/>
          <p:cNvSpPr/>
          <p:nvPr/>
        </p:nvSpPr>
        <p:spPr>
          <a:xfrm>
            <a:off x="5436096" y="3436762"/>
            <a:ext cx="2970330" cy="2108445"/>
          </a:xfrm>
          <a:custGeom>
            <a:avLst/>
            <a:gdLst>
              <a:gd name="connsiteX0" fmla="*/ 2108353 w 2970330"/>
              <a:gd name="connsiteY0" fmla="*/ 473585 h 2970330"/>
              <a:gd name="connsiteX1" fmla="*/ 2339397 w 2970330"/>
              <a:gd name="connsiteY1" fmla="*/ 279705 h 2970330"/>
              <a:gd name="connsiteX2" fmla="*/ 2523975 w 2970330"/>
              <a:gd name="connsiteY2" fmla="*/ 434584 h 2970330"/>
              <a:gd name="connsiteX3" fmla="*/ 2373162 w 2970330"/>
              <a:gd name="connsiteY3" fmla="*/ 695786 h 2970330"/>
              <a:gd name="connsiteX4" fmla="*/ 2612786 w 2970330"/>
              <a:gd name="connsiteY4" fmla="*/ 1110827 h 2970330"/>
              <a:gd name="connsiteX5" fmla="*/ 2914400 w 2970330"/>
              <a:gd name="connsiteY5" fmla="*/ 1110819 h 2970330"/>
              <a:gd name="connsiteX6" fmla="*/ 2956240 w 2970330"/>
              <a:gd name="connsiteY6" fmla="*/ 1348108 h 2970330"/>
              <a:gd name="connsiteX7" fmla="*/ 2672813 w 2970330"/>
              <a:gd name="connsiteY7" fmla="*/ 1451258 h 2970330"/>
              <a:gd name="connsiteX8" fmla="*/ 2589592 w 2970330"/>
              <a:gd name="connsiteY8" fmla="*/ 1923226 h 2970330"/>
              <a:gd name="connsiteX9" fmla="*/ 2820647 w 2970330"/>
              <a:gd name="connsiteY9" fmla="*/ 2117094 h 2970330"/>
              <a:gd name="connsiteX10" fmla="*/ 2700172 w 2970330"/>
              <a:gd name="connsiteY10" fmla="*/ 2325762 h 2970330"/>
              <a:gd name="connsiteX11" fmla="*/ 2416751 w 2970330"/>
              <a:gd name="connsiteY11" fmla="*/ 2222597 h 2970330"/>
              <a:gd name="connsiteX12" fmla="*/ 2049625 w 2970330"/>
              <a:gd name="connsiteY12" fmla="*/ 2530652 h 2970330"/>
              <a:gd name="connsiteX13" fmla="*/ 2102008 w 2970330"/>
              <a:gd name="connsiteY13" fmla="*/ 2827682 h 2970330"/>
              <a:gd name="connsiteX14" fmla="*/ 1875589 w 2970330"/>
              <a:gd name="connsiteY14" fmla="*/ 2910091 h 2970330"/>
              <a:gd name="connsiteX15" fmla="*/ 1724789 w 2970330"/>
              <a:gd name="connsiteY15" fmla="*/ 2648882 h 2970330"/>
              <a:gd name="connsiteX16" fmla="*/ 1245540 w 2970330"/>
              <a:gd name="connsiteY16" fmla="*/ 2648882 h 2970330"/>
              <a:gd name="connsiteX17" fmla="*/ 1094741 w 2970330"/>
              <a:gd name="connsiteY17" fmla="*/ 2910091 h 2970330"/>
              <a:gd name="connsiteX18" fmla="*/ 868322 w 2970330"/>
              <a:gd name="connsiteY18" fmla="*/ 2827682 h 2970330"/>
              <a:gd name="connsiteX19" fmla="*/ 920705 w 2970330"/>
              <a:gd name="connsiteY19" fmla="*/ 2530652 h 2970330"/>
              <a:gd name="connsiteX20" fmla="*/ 553579 w 2970330"/>
              <a:gd name="connsiteY20" fmla="*/ 2222597 h 2970330"/>
              <a:gd name="connsiteX21" fmla="*/ 270158 w 2970330"/>
              <a:gd name="connsiteY21" fmla="*/ 2325762 h 2970330"/>
              <a:gd name="connsiteX22" fmla="*/ 149683 w 2970330"/>
              <a:gd name="connsiteY22" fmla="*/ 2117094 h 2970330"/>
              <a:gd name="connsiteX23" fmla="*/ 380738 w 2970330"/>
              <a:gd name="connsiteY23" fmla="*/ 1923226 h 2970330"/>
              <a:gd name="connsiteX24" fmla="*/ 297517 w 2970330"/>
              <a:gd name="connsiteY24" fmla="*/ 1451258 h 2970330"/>
              <a:gd name="connsiteX25" fmla="*/ 14090 w 2970330"/>
              <a:gd name="connsiteY25" fmla="*/ 1348108 h 2970330"/>
              <a:gd name="connsiteX26" fmla="*/ 55930 w 2970330"/>
              <a:gd name="connsiteY26" fmla="*/ 1110819 h 2970330"/>
              <a:gd name="connsiteX27" fmla="*/ 357544 w 2970330"/>
              <a:gd name="connsiteY27" fmla="*/ 1110827 h 2970330"/>
              <a:gd name="connsiteX28" fmla="*/ 597168 w 2970330"/>
              <a:gd name="connsiteY28" fmla="*/ 695786 h 2970330"/>
              <a:gd name="connsiteX29" fmla="*/ 446355 w 2970330"/>
              <a:gd name="connsiteY29" fmla="*/ 434584 h 2970330"/>
              <a:gd name="connsiteX30" fmla="*/ 630933 w 2970330"/>
              <a:gd name="connsiteY30" fmla="*/ 279705 h 2970330"/>
              <a:gd name="connsiteX31" fmla="*/ 861977 w 2970330"/>
              <a:gd name="connsiteY31" fmla="*/ 473585 h 2970330"/>
              <a:gd name="connsiteX32" fmla="*/ 1312323 w 2970330"/>
              <a:gd name="connsiteY32" fmla="*/ 309672 h 2970330"/>
              <a:gd name="connsiteX33" fmla="*/ 1364690 w 2970330"/>
              <a:gd name="connsiteY33" fmla="*/ 12639 h 2970330"/>
              <a:gd name="connsiteX34" fmla="*/ 1605640 w 2970330"/>
              <a:gd name="connsiteY34" fmla="*/ 12639 h 2970330"/>
              <a:gd name="connsiteX35" fmla="*/ 1658007 w 2970330"/>
              <a:gd name="connsiteY35" fmla="*/ 309672 h 2970330"/>
              <a:gd name="connsiteX36" fmla="*/ 2108353 w 2970330"/>
              <a:gd name="connsiteY36" fmla="*/ 473585 h 2970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70330" h="2970330">
                <a:moveTo>
                  <a:pt x="2108353" y="473585"/>
                </a:moveTo>
                <a:lnTo>
                  <a:pt x="2339397" y="279705"/>
                </a:lnTo>
                <a:lnTo>
                  <a:pt x="2523975" y="434584"/>
                </a:lnTo>
                <a:lnTo>
                  <a:pt x="2373162" y="695786"/>
                </a:lnTo>
                <a:cubicBezTo>
                  <a:pt x="2480399" y="816420"/>
                  <a:pt x="2561932" y="957640"/>
                  <a:pt x="2612786" y="1110827"/>
                </a:cubicBezTo>
                <a:lnTo>
                  <a:pt x="2914400" y="1110819"/>
                </a:lnTo>
                <a:lnTo>
                  <a:pt x="2956240" y="1348108"/>
                </a:lnTo>
                <a:lnTo>
                  <a:pt x="2672813" y="1451258"/>
                </a:lnTo>
                <a:cubicBezTo>
                  <a:pt x="2677419" y="1612600"/>
                  <a:pt x="2649103" y="1773189"/>
                  <a:pt x="2589592" y="1923226"/>
                </a:cubicBezTo>
                <a:lnTo>
                  <a:pt x="2820647" y="2117094"/>
                </a:lnTo>
                <a:lnTo>
                  <a:pt x="2700172" y="2325762"/>
                </a:lnTo>
                <a:lnTo>
                  <a:pt x="2416751" y="2222597"/>
                </a:lnTo>
                <a:cubicBezTo>
                  <a:pt x="2316571" y="2349153"/>
                  <a:pt x="2191655" y="2453970"/>
                  <a:pt x="2049625" y="2530652"/>
                </a:cubicBezTo>
                <a:lnTo>
                  <a:pt x="2102008" y="2827682"/>
                </a:lnTo>
                <a:lnTo>
                  <a:pt x="1875589" y="2910091"/>
                </a:lnTo>
                <a:lnTo>
                  <a:pt x="1724789" y="2648882"/>
                </a:lnTo>
                <a:cubicBezTo>
                  <a:pt x="1566698" y="2681435"/>
                  <a:pt x="1403632" y="2681435"/>
                  <a:pt x="1245540" y="2648882"/>
                </a:cubicBezTo>
                <a:lnTo>
                  <a:pt x="1094741" y="2910091"/>
                </a:lnTo>
                <a:lnTo>
                  <a:pt x="868322" y="2827682"/>
                </a:lnTo>
                <a:lnTo>
                  <a:pt x="920705" y="2530652"/>
                </a:lnTo>
                <a:cubicBezTo>
                  <a:pt x="778675" y="2453970"/>
                  <a:pt x="653759" y="2349153"/>
                  <a:pt x="553579" y="2222597"/>
                </a:cubicBezTo>
                <a:lnTo>
                  <a:pt x="270158" y="2325762"/>
                </a:lnTo>
                <a:lnTo>
                  <a:pt x="149683" y="2117094"/>
                </a:lnTo>
                <a:lnTo>
                  <a:pt x="380738" y="1923226"/>
                </a:lnTo>
                <a:cubicBezTo>
                  <a:pt x="321227" y="1773189"/>
                  <a:pt x="292911" y="1612600"/>
                  <a:pt x="297517" y="1451258"/>
                </a:cubicBezTo>
                <a:lnTo>
                  <a:pt x="14090" y="1348108"/>
                </a:lnTo>
                <a:lnTo>
                  <a:pt x="55930" y="1110819"/>
                </a:lnTo>
                <a:lnTo>
                  <a:pt x="357544" y="1110827"/>
                </a:lnTo>
                <a:cubicBezTo>
                  <a:pt x="408398" y="957640"/>
                  <a:pt x="489931" y="816420"/>
                  <a:pt x="597168" y="695786"/>
                </a:cubicBezTo>
                <a:lnTo>
                  <a:pt x="446355" y="434584"/>
                </a:lnTo>
                <a:lnTo>
                  <a:pt x="630933" y="279705"/>
                </a:lnTo>
                <a:lnTo>
                  <a:pt x="861977" y="473585"/>
                </a:lnTo>
                <a:cubicBezTo>
                  <a:pt x="999400" y="388925"/>
                  <a:pt x="1152632" y="333153"/>
                  <a:pt x="1312323" y="309672"/>
                </a:cubicBezTo>
                <a:lnTo>
                  <a:pt x="1364690" y="12639"/>
                </a:lnTo>
                <a:lnTo>
                  <a:pt x="1605640" y="12639"/>
                </a:lnTo>
                <a:lnTo>
                  <a:pt x="1658007" y="309672"/>
                </a:lnTo>
                <a:cubicBezTo>
                  <a:pt x="1817698" y="333153"/>
                  <a:pt x="1970930" y="388924"/>
                  <a:pt x="2108353" y="473585"/>
                </a:cubicBez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lIns="621298" tIns="719916" rIns="621298" bIns="771863" spcCol="1270" anchor="ctr"/>
          <a:lstStyle/>
          <a:p>
            <a:pPr algn="ctr" defTabSz="844550">
              <a:lnSpc>
                <a:spcPct val="90000"/>
              </a:lnSpc>
              <a:spcAft>
                <a:spcPct val="35000"/>
              </a:spcAft>
              <a:defRPr/>
            </a:pPr>
            <a:r>
              <a:rPr lang="es-MX" sz="1900" dirty="0"/>
              <a:t>Génesis ECNT</a:t>
            </a:r>
          </a:p>
        </p:txBody>
      </p:sp>
      <p:sp>
        <p:nvSpPr>
          <p:cNvPr id="8" name="7 Forma libre"/>
          <p:cNvSpPr/>
          <p:nvPr/>
        </p:nvSpPr>
        <p:spPr>
          <a:xfrm>
            <a:off x="3635896" y="1052736"/>
            <a:ext cx="2592288" cy="2064991"/>
          </a:xfrm>
          <a:custGeom>
            <a:avLst/>
            <a:gdLst>
              <a:gd name="connsiteX0" fmla="*/ 1583735 w 2116594"/>
              <a:gd name="connsiteY0" fmla="*/ 536079 h 2116594"/>
              <a:gd name="connsiteX1" fmla="*/ 1896004 w 2116594"/>
              <a:gd name="connsiteY1" fmla="*/ 441967 h 2116594"/>
              <a:gd name="connsiteX2" fmla="*/ 2010908 w 2116594"/>
              <a:gd name="connsiteY2" fmla="*/ 640986 h 2116594"/>
              <a:gd name="connsiteX3" fmla="*/ 1773270 w 2116594"/>
              <a:gd name="connsiteY3" fmla="*/ 864363 h 2116594"/>
              <a:gd name="connsiteX4" fmla="*/ 1773270 w 2116594"/>
              <a:gd name="connsiteY4" fmla="*/ 1252231 h 2116594"/>
              <a:gd name="connsiteX5" fmla="*/ 2010908 w 2116594"/>
              <a:gd name="connsiteY5" fmla="*/ 1475608 h 2116594"/>
              <a:gd name="connsiteX6" fmla="*/ 1896004 w 2116594"/>
              <a:gd name="connsiteY6" fmla="*/ 1674627 h 2116594"/>
              <a:gd name="connsiteX7" fmla="*/ 1583735 w 2116594"/>
              <a:gd name="connsiteY7" fmla="*/ 1580515 h 2116594"/>
              <a:gd name="connsiteX8" fmla="*/ 1247831 w 2116594"/>
              <a:gd name="connsiteY8" fmla="*/ 1774449 h 2116594"/>
              <a:gd name="connsiteX9" fmla="*/ 1173201 w 2116594"/>
              <a:gd name="connsiteY9" fmla="*/ 2091938 h 2116594"/>
              <a:gd name="connsiteX10" fmla="*/ 943393 w 2116594"/>
              <a:gd name="connsiteY10" fmla="*/ 2091938 h 2116594"/>
              <a:gd name="connsiteX11" fmla="*/ 868762 w 2116594"/>
              <a:gd name="connsiteY11" fmla="*/ 1774449 h 2116594"/>
              <a:gd name="connsiteX12" fmla="*/ 532858 w 2116594"/>
              <a:gd name="connsiteY12" fmla="*/ 1580515 h 2116594"/>
              <a:gd name="connsiteX13" fmla="*/ 220590 w 2116594"/>
              <a:gd name="connsiteY13" fmla="*/ 1674627 h 2116594"/>
              <a:gd name="connsiteX14" fmla="*/ 105686 w 2116594"/>
              <a:gd name="connsiteY14" fmla="*/ 1475608 h 2116594"/>
              <a:gd name="connsiteX15" fmla="*/ 343324 w 2116594"/>
              <a:gd name="connsiteY15" fmla="*/ 1252231 h 2116594"/>
              <a:gd name="connsiteX16" fmla="*/ 343324 w 2116594"/>
              <a:gd name="connsiteY16" fmla="*/ 864363 h 2116594"/>
              <a:gd name="connsiteX17" fmla="*/ 105686 w 2116594"/>
              <a:gd name="connsiteY17" fmla="*/ 640986 h 2116594"/>
              <a:gd name="connsiteX18" fmla="*/ 220590 w 2116594"/>
              <a:gd name="connsiteY18" fmla="*/ 441967 h 2116594"/>
              <a:gd name="connsiteX19" fmla="*/ 532859 w 2116594"/>
              <a:gd name="connsiteY19" fmla="*/ 536079 h 2116594"/>
              <a:gd name="connsiteX20" fmla="*/ 868763 w 2116594"/>
              <a:gd name="connsiteY20" fmla="*/ 342145 h 2116594"/>
              <a:gd name="connsiteX21" fmla="*/ 943393 w 2116594"/>
              <a:gd name="connsiteY21" fmla="*/ 24656 h 2116594"/>
              <a:gd name="connsiteX22" fmla="*/ 1173201 w 2116594"/>
              <a:gd name="connsiteY22" fmla="*/ 24656 h 2116594"/>
              <a:gd name="connsiteX23" fmla="*/ 1247832 w 2116594"/>
              <a:gd name="connsiteY23" fmla="*/ 342145 h 2116594"/>
              <a:gd name="connsiteX24" fmla="*/ 1583736 w 2116594"/>
              <a:gd name="connsiteY24" fmla="*/ 536079 h 2116594"/>
              <a:gd name="connsiteX25" fmla="*/ 1583735 w 2116594"/>
              <a:gd name="connsiteY25" fmla="*/ 536079 h 2116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116594" h="2116594">
                <a:moveTo>
                  <a:pt x="1362339" y="535399"/>
                </a:moveTo>
                <a:lnTo>
                  <a:pt x="1588730" y="395185"/>
                </a:lnTo>
                <a:lnTo>
                  <a:pt x="1721409" y="527864"/>
                </a:lnTo>
                <a:lnTo>
                  <a:pt x="1581195" y="754255"/>
                </a:lnTo>
                <a:cubicBezTo>
                  <a:pt x="1635200" y="847133"/>
                  <a:pt x="1663492" y="952719"/>
                  <a:pt x="1663161" y="1060156"/>
                </a:cubicBezTo>
                <a:lnTo>
                  <a:pt x="1897786" y="1186109"/>
                </a:lnTo>
                <a:lnTo>
                  <a:pt x="1849221" y="1367353"/>
                </a:lnTo>
                <a:lnTo>
                  <a:pt x="1583054" y="1359119"/>
                </a:lnTo>
                <a:cubicBezTo>
                  <a:pt x="1529622" y="1452327"/>
                  <a:pt x="1452328" y="1529623"/>
                  <a:pt x="1359118" y="1583055"/>
                </a:cubicBezTo>
                <a:lnTo>
                  <a:pt x="1367353" y="1849222"/>
                </a:lnTo>
                <a:lnTo>
                  <a:pt x="1186109" y="1897786"/>
                </a:lnTo>
                <a:lnTo>
                  <a:pt x="1060156" y="1663162"/>
                </a:lnTo>
                <a:cubicBezTo>
                  <a:pt x="952719" y="1663491"/>
                  <a:pt x="847133" y="1635200"/>
                  <a:pt x="754254" y="1581196"/>
                </a:cubicBezTo>
                <a:lnTo>
                  <a:pt x="527864" y="1721409"/>
                </a:lnTo>
                <a:lnTo>
                  <a:pt x="395185" y="1588730"/>
                </a:lnTo>
                <a:lnTo>
                  <a:pt x="535399" y="1362339"/>
                </a:lnTo>
                <a:cubicBezTo>
                  <a:pt x="481394" y="1269461"/>
                  <a:pt x="453102" y="1163875"/>
                  <a:pt x="453433" y="1056438"/>
                </a:cubicBezTo>
                <a:lnTo>
                  <a:pt x="218808" y="930485"/>
                </a:lnTo>
                <a:lnTo>
                  <a:pt x="267373" y="749241"/>
                </a:lnTo>
                <a:lnTo>
                  <a:pt x="533540" y="757475"/>
                </a:lnTo>
                <a:cubicBezTo>
                  <a:pt x="586972" y="664267"/>
                  <a:pt x="664266" y="586971"/>
                  <a:pt x="757476" y="533539"/>
                </a:cubicBezTo>
                <a:lnTo>
                  <a:pt x="749241" y="267372"/>
                </a:lnTo>
                <a:lnTo>
                  <a:pt x="930485" y="218808"/>
                </a:lnTo>
                <a:lnTo>
                  <a:pt x="1056438" y="453432"/>
                </a:lnTo>
                <a:cubicBezTo>
                  <a:pt x="1163875" y="453103"/>
                  <a:pt x="1269461" y="481394"/>
                  <a:pt x="1362340" y="535398"/>
                </a:cubicBezTo>
                <a:lnTo>
                  <a:pt x="1362339" y="535399"/>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4681519"/>
              <a:satOff val="-5839"/>
              <a:lumOff val="1373"/>
              <a:alphaOff val="0"/>
            </a:schemeClr>
          </a:fillRef>
          <a:effectRef idx="2">
            <a:schemeClr val="accent2">
              <a:hueOff val="4681519"/>
              <a:satOff val="-5839"/>
              <a:lumOff val="1373"/>
              <a:alphaOff val="0"/>
            </a:schemeClr>
          </a:effectRef>
          <a:fontRef idx="minor">
            <a:schemeClr val="lt1"/>
          </a:fontRef>
        </p:style>
        <p:txBody>
          <a:bodyPr lIns="726209" tIns="726209" rIns="726207" bIns="726207" spcCol="1270" anchor="ctr"/>
          <a:lstStyle/>
          <a:p>
            <a:pPr algn="ctr" defTabSz="844550">
              <a:lnSpc>
                <a:spcPct val="90000"/>
              </a:lnSpc>
              <a:spcAft>
                <a:spcPct val="35000"/>
              </a:spcAft>
              <a:defRPr/>
            </a:pPr>
            <a:r>
              <a:rPr lang="es-MX" sz="1900" dirty="0"/>
              <a:t>Enfermería</a:t>
            </a:r>
          </a:p>
        </p:txBody>
      </p:sp>
      <p:sp>
        <p:nvSpPr>
          <p:cNvPr id="10" name="9 Flecha curvada hacia arriba"/>
          <p:cNvSpPr/>
          <p:nvPr/>
        </p:nvSpPr>
        <p:spPr>
          <a:xfrm rot="1109971">
            <a:off x="1003182" y="4616978"/>
            <a:ext cx="4602938" cy="1856458"/>
          </a:xfrm>
          <a:prstGeom prst="curvedUp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MX">
              <a:solidFill>
                <a:schemeClr val="tx1"/>
              </a:solidFill>
            </a:endParaRPr>
          </a:p>
        </p:txBody>
      </p:sp>
      <p:sp>
        <p:nvSpPr>
          <p:cNvPr id="11" name="1 Título"/>
          <p:cNvSpPr>
            <a:spLocks noGrp="1"/>
          </p:cNvSpPr>
          <p:nvPr>
            <p:ph type="title"/>
          </p:nvPr>
        </p:nvSpPr>
        <p:spPr/>
        <p:txBody>
          <a:bodyPr rtlCol="0">
            <a:normAutofit/>
          </a:bodyPr>
          <a:lstStyle/>
          <a:p>
            <a:pPr eaLnBrk="1" fontAlgn="auto" hangingPunct="1">
              <a:spcAft>
                <a:spcPts val="0"/>
              </a:spcAft>
              <a:defRPr/>
            </a:pPr>
            <a:r>
              <a:rPr lang="es-PA" dirty="0" smtClean="0">
                <a:effectLst>
                  <a:outerShdw blurRad="38100" dist="38100" dir="2700000" algn="tl">
                    <a:srgbClr val="000000">
                      <a:alpha val="43137"/>
                    </a:srgbClr>
                  </a:outerShdw>
                </a:effectLst>
              </a:rPr>
              <a:t>JUSTIFICACION</a:t>
            </a:r>
            <a:endParaRPr lang="es-PA" dirty="0">
              <a:effectLst>
                <a:outerShdw blurRad="38100" dist="38100" dir="2700000" algn="tl">
                  <a:srgbClr val="000000">
                    <a:alpha val="43137"/>
                  </a:srgbClr>
                </a:outerShdw>
              </a:effectLst>
            </a:endParaRPr>
          </a:p>
        </p:txBody>
      </p:sp>
      <p:sp>
        <p:nvSpPr>
          <p:cNvPr id="14" name="13 Flecha curvada hacia abajo"/>
          <p:cNvSpPr/>
          <p:nvPr/>
        </p:nvSpPr>
        <p:spPr>
          <a:xfrm>
            <a:off x="1043608" y="1052736"/>
            <a:ext cx="2592288" cy="848005"/>
          </a:xfrm>
          <a:prstGeom prst="curvedDown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MX">
              <a:solidFill>
                <a:schemeClr val="tx1"/>
              </a:solidFill>
            </a:endParaRPr>
          </a:p>
        </p:txBody>
      </p:sp>
      <p:sp>
        <p:nvSpPr>
          <p:cNvPr id="16" name="15 Flecha circular"/>
          <p:cNvSpPr/>
          <p:nvPr/>
        </p:nvSpPr>
        <p:spPr>
          <a:xfrm rot="2902797">
            <a:off x="5617726" y="1312971"/>
            <a:ext cx="2307921" cy="1889530"/>
          </a:xfrm>
          <a:prstGeom prst="circularArrow">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es-MX">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1" presetClass="entr" presetSubtype="1"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2000"/>
                                        <p:tgtEl>
                                          <p:spTgt spid="1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14313"/>
            <a:ext cx="8305800" cy="1143000"/>
          </a:xfrm>
        </p:spPr>
        <p:txBody>
          <a:bodyPr rtlCol="0">
            <a:normAutofit/>
          </a:bodyPr>
          <a:lstStyle/>
          <a:p>
            <a:pPr eaLnBrk="1" fontAlgn="auto" hangingPunct="1">
              <a:spcAft>
                <a:spcPts val="0"/>
              </a:spcAft>
              <a:defRPr/>
            </a:pPr>
            <a:r>
              <a:rPr lang="es-PA" dirty="0" smtClean="0">
                <a:effectLst>
                  <a:outerShdw blurRad="38100" dist="38100" dir="2700000" algn="tl">
                    <a:srgbClr val="000000">
                      <a:alpha val="43137"/>
                    </a:srgbClr>
                  </a:outerShdw>
                </a:effectLst>
              </a:rPr>
              <a:t>OBJETIVOS</a:t>
            </a:r>
            <a:endParaRPr lang="es-PA" sz="4000" dirty="0">
              <a:effectLst>
                <a:outerShdw blurRad="38100" dist="38100" dir="2700000" algn="tl">
                  <a:srgbClr val="000000">
                    <a:alpha val="43137"/>
                  </a:srgbClr>
                </a:outerShdw>
              </a:effectLst>
            </a:endParaRPr>
          </a:p>
        </p:txBody>
      </p:sp>
      <p:sp>
        <p:nvSpPr>
          <p:cNvPr id="7172" name="3 CuadroTexto"/>
          <p:cNvSpPr txBox="1">
            <a:spLocks noChangeArrowheads="1"/>
          </p:cNvSpPr>
          <p:nvPr/>
        </p:nvSpPr>
        <p:spPr bwMode="auto">
          <a:xfrm>
            <a:off x="467544" y="2132856"/>
            <a:ext cx="8208912" cy="2862322"/>
          </a:xfrm>
          <a:prstGeom prst="rect">
            <a:avLst/>
          </a:prstGeom>
          <a:ln/>
        </p:spPr>
        <p:style>
          <a:lnRef idx="0">
            <a:schemeClr val="accent5"/>
          </a:lnRef>
          <a:fillRef idx="3">
            <a:schemeClr val="accent5"/>
          </a:fillRef>
          <a:effectRef idx="3">
            <a:schemeClr val="accent5"/>
          </a:effectRef>
          <a:fontRef idx="minor">
            <a:schemeClr val="lt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defRPr/>
            </a:pPr>
            <a:r>
              <a:rPr lang="es-ES" sz="3600" i="1" dirty="0" smtClean="0">
                <a:solidFill>
                  <a:srgbClr val="C00000"/>
                </a:solidFill>
                <a:latin typeface="Constantia" pitchFamily="18" charset="0"/>
              </a:rPr>
              <a:t>General:</a:t>
            </a:r>
          </a:p>
          <a:p>
            <a:pPr algn="just" eaLnBrk="1" hangingPunct="1">
              <a:defRPr/>
            </a:pPr>
            <a:r>
              <a:rPr lang="es-ES" sz="3600" dirty="0" smtClean="0">
                <a:latin typeface="Constantia" pitchFamily="18" charset="0"/>
              </a:rPr>
              <a:t>Estimar  la prevalencia de factores de riesgo de enfermedades crónicas en estudiantes de enfermería del Centro Regional Universitario de Azuero.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6" presetClass="entr" presetSubtype="16" fill="hold" nodeType="clickEffect">
                                  <p:stCondLst>
                                    <p:cond delay="0"/>
                                  </p:stCondLst>
                                  <p:childTnLst>
                                    <p:set>
                                      <p:cBhvr>
                                        <p:cTn id="12" dur="1" fill="hold">
                                          <p:stCondLst>
                                            <p:cond delay="0"/>
                                          </p:stCondLst>
                                        </p:cTn>
                                        <p:tgtEl>
                                          <p:spTgt spid="7172"/>
                                        </p:tgtEl>
                                        <p:attrNameLst>
                                          <p:attrName>style.visibility</p:attrName>
                                        </p:attrNameLst>
                                      </p:cBhvr>
                                      <p:to>
                                        <p:strVal val="visible"/>
                                      </p:to>
                                    </p:set>
                                    <p:animEffect transition="in" filter="circle(in)">
                                      <p:cBhvr>
                                        <p:cTn id="13"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542</TotalTime>
  <Words>1768</Words>
  <Application>Microsoft Office PowerPoint</Application>
  <PresentationFormat>Presentación en pantalla (4:3)</PresentationFormat>
  <Paragraphs>248</Paragraphs>
  <Slides>27</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27</vt:i4>
      </vt:variant>
    </vt:vector>
  </HeadingPairs>
  <TitlesOfParts>
    <vt:vector size="34" baseType="lpstr">
      <vt:lpstr>Arial</vt:lpstr>
      <vt:lpstr>Calibri</vt:lpstr>
      <vt:lpstr>Times New Roman</vt:lpstr>
      <vt:lpstr>Constantia</vt:lpstr>
      <vt:lpstr>Wingdings 2</vt:lpstr>
      <vt:lpstr>Wingdings</vt:lpstr>
      <vt:lpstr>Tema de Office</vt:lpstr>
      <vt:lpstr>Diapositiva 1</vt:lpstr>
      <vt:lpstr>INTRODUCCION</vt:lpstr>
      <vt:lpstr>INTRODUCCION</vt:lpstr>
      <vt:lpstr>PLANTEMIENTO DEL PROBLEMA</vt:lpstr>
      <vt:lpstr>PLANTEMIENTO DEL PROBLEMA</vt:lpstr>
      <vt:lpstr>PLANTEMIENTO DEL PROBLEMA</vt:lpstr>
      <vt:lpstr>FORMULACION DEL PROBLEMA</vt:lpstr>
      <vt:lpstr>JUSTIFICACION</vt:lpstr>
      <vt:lpstr>OBJETIVOS</vt:lpstr>
      <vt:lpstr>OBJETIVOS</vt:lpstr>
      <vt:lpstr>METODOLOGIA</vt:lpstr>
      <vt:lpstr>METODOLOGIA</vt:lpstr>
      <vt:lpstr>Resultados</vt:lpstr>
      <vt:lpstr>Resultados</vt:lpstr>
      <vt:lpstr>Resultados</vt:lpstr>
      <vt:lpstr>Resultados</vt:lpstr>
      <vt:lpstr>Resultados</vt:lpstr>
      <vt:lpstr>Resultados</vt:lpstr>
      <vt:lpstr>Resultados</vt:lpstr>
      <vt:lpstr>Resultados</vt:lpstr>
      <vt:lpstr>Resultados</vt:lpstr>
      <vt:lpstr>Resultados</vt:lpstr>
      <vt:lpstr>Conclusiones</vt:lpstr>
      <vt:lpstr>Recomendaciones</vt:lpstr>
      <vt:lpstr>Agradecimientos</vt:lpstr>
      <vt:lpstr>Bibliografía</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Janeth</dc:creator>
  <cp:lastModifiedBy>Mary Meza</cp:lastModifiedBy>
  <cp:revision>53</cp:revision>
  <dcterms:created xsi:type="dcterms:W3CDTF">2007-10-10T02:20:25Z</dcterms:created>
  <dcterms:modified xsi:type="dcterms:W3CDTF">2010-11-08T17:08:29Z</dcterms:modified>
</cp:coreProperties>
</file>