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2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09381-079B-4E5D-95BE-C0F2BBC4C279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28C25-DABD-4DAB-973E-0AECEB0CCFE1}" type="slidenum">
              <a:rPr lang="es-CR" smtClean="0"/>
              <a:t>‹#›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237BF5-66DA-474E-8CDD-A0307B9417C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17283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B75CC-B141-4AC4-9777-67A2D660061F}" type="datetimeFigureOut">
              <a:rPr lang="es-CR" smtClean="0"/>
              <a:t>30/10/2020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6615A-0E03-4157-9783-E23A646C790D}" type="slidenum">
              <a:rPr lang="es-CR" smtClean="0"/>
              <a:t>‹#›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ilvia.salazarf@gmail.com" TargetMode="External"/><Relationship Id="rId2" Type="http://schemas.openxmlformats.org/officeDocument/2006/relationships/hyperlink" Target="mailto:silvia.salazar@ucr.ac.c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R" dirty="0"/>
              <a:t>Aspectos legales a considerar para la formulación de proyectos de investigación:</a:t>
            </a:r>
            <a:br>
              <a:rPr lang="es-CR" dirty="0"/>
            </a:br>
            <a:r>
              <a:rPr lang="es-CR" dirty="0"/>
              <a:t>Aspectos regulatorios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s-CR" dirty="0"/>
          </a:p>
          <a:p>
            <a:r>
              <a:rPr lang="es-CR" dirty="0"/>
              <a:t>Silvia Salazar F.</a:t>
            </a:r>
          </a:p>
          <a:p>
            <a:r>
              <a:rPr lang="es-CR" dirty="0"/>
              <a:t>PROINNOVA</a:t>
            </a:r>
          </a:p>
          <a:p>
            <a:r>
              <a:rPr lang="en-US" dirty="0" err="1"/>
              <a:t>Vicerrector</a:t>
            </a:r>
            <a:r>
              <a:rPr lang="es-CR" dirty="0"/>
              <a:t>í</a:t>
            </a:r>
            <a:r>
              <a:rPr lang="en-US" dirty="0"/>
              <a:t>a de </a:t>
            </a:r>
            <a:r>
              <a:rPr lang="en-US" dirty="0" err="1"/>
              <a:t>Investigación</a:t>
            </a:r>
            <a:endParaRPr lang="es-C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Gracias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dirty="0"/>
          </a:p>
          <a:p>
            <a:endParaRPr lang="es-CR" dirty="0"/>
          </a:p>
          <a:p>
            <a:pPr algn="ctr">
              <a:buNone/>
            </a:pPr>
            <a:r>
              <a:rPr lang="es-CR" dirty="0"/>
              <a:t>Consultas en PROINNOVA</a:t>
            </a:r>
          </a:p>
          <a:p>
            <a:pPr algn="ctr">
              <a:buNone/>
            </a:pPr>
            <a:r>
              <a:rPr lang="es-CR" dirty="0"/>
              <a:t>Tel: 2511 5835</a:t>
            </a:r>
          </a:p>
          <a:p>
            <a:pPr algn="ctr">
              <a:buNone/>
            </a:pPr>
            <a:r>
              <a:rPr lang="es-CR" dirty="0" err="1">
                <a:hlinkClick r:id="rId2"/>
              </a:rPr>
              <a:t>silvia.salazar</a:t>
            </a:r>
            <a:r>
              <a:rPr lang="en-US" dirty="0">
                <a:hlinkClick r:id="rId2"/>
              </a:rPr>
              <a:t>@</a:t>
            </a:r>
            <a:r>
              <a:rPr lang="es-CR" dirty="0">
                <a:hlinkClick r:id="rId2"/>
              </a:rPr>
              <a:t>ucr.ac.cr</a:t>
            </a:r>
            <a:endParaRPr lang="es-CR" dirty="0"/>
          </a:p>
          <a:p>
            <a:pPr algn="ctr">
              <a:buNone/>
            </a:pPr>
            <a:r>
              <a:rPr lang="es-CR" dirty="0" err="1">
                <a:hlinkClick r:id="rId3"/>
              </a:rPr>
              <a:t>silvia.salazarf</a:t>
            </a:r>
            <a:r>
              <a:rPr lang="en-US" dirty="0">
                <a:hlinkClick r:id="rId3"/>
              </a:rPr>
              <a:t>@</a:t>
            </a:r>
            <a:r>
              <a:rPr lang="en-US" dirty="0" err="1">
                <a:hlinkClick r:id="rId3"/>
              </a:rPr>
              <a:t>gmail.com</a:t>
            </a:r>
            <a:endParaRPr lang="en-US" dirty="0"/>
          </a:p>
          <a:p>
            <a:pPr algn="ctr">
              <a:buNone/>
            </a:pPr>
            <a:endParaRPr lang="es-C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Aspectos regulatorios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R" dirty="0"/>
              <a:t>La investigación hoy día está sujeta a ciertas normas (leyes u otro tipo de regulaciones) que la afectan.</a:t>
            </a:r>
          </a:p>
          <a:p>
            <a:r>
              <a:rPr lang="es-CR" dirty="0"/>
              <a:t>Esto sucede porque los objetivos científicos no pueden estar aislados de las consideraciones éticas y sociales.</a:t>
            </a:r>
          </a:p>
          <a:p>
            <a:r>
              <a:rPr lang="es-CR" dirty="0"/>
              <a:t>Los juicios de valor son necesarios para el planteamiento de la investigación científica.</a:t>
            </a:r>
          </a:p>
          <a:p>
            <a:r>
              <a:rPr lang="es-CR" dirty="0"/>
              <a:t>Cuales valores se van a aplicar a la investigación científica es lo que da origen a los aspectos regulatorios.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R" dirty="0"/>
              <a:t>Implicaciones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s-ES" sz="3600" dirty="0"/>
              <a:t>Es esencial que todos los actores relacionados con investigación conozcan estas regulaciones.</a:t>
            </a:r>
          </a:p>
          <a:p>
            <a:pPr eaLnBrk="1" hangingPunct="1"/>
            <a:r>
              <a:rPr lang="es-ES" sz="3600" dirty="0"/>
              <a:t>Hay que planificar con anticipación la investigación y la transferencia de resultados. </a:t>
            </a:r>
          </a:p>
          <a:p>
            <a:pPr eaLnBrk="1" hangingPunct="1"/>
            <a:r>
              <a:rPr lang="es-ES" sz="3600" dirty="0"/>
              <a:t>¿Cómo este aspecto regulatorio afectará mi investigación o la divulgación del conocimiento generado?</a:t>
            </a:r>
            <a:endParaRPr lang="en-US" sz="3600" dirty="0"/>
          </a:p>
          <a:p>
            <a:pPr eaLnBrk="1" hangingPunct="1"/>
            <a:endParaRPr lang="es-ES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Regulaciones principales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R" dirty="0"/>
              <a:t>Investigación con humanos</a:t>
            </a:r>
          </a:p>
          <a:p>
            <a:pPr lvl="1"/>
            <a:r>
              <a:rPr lang="es-CR" dirty="0"/>
              <a:t>Ley Reguladora de la investigación médica y su reglamento.</a:t>
            </a:r>
          </a:p>
          <a:p>
            <a:r>
              <a:rPr lang="es-CR" dirty="0"/>
              <a:t>Investigación con animales</a:t>
            </a:r>
          </a:p>
          <a:p>
            <a:pPr lvl="1"/>
            <a:r>
              <a:rPr lang="es-CR" dirty="0"/>
              <a:t>Ley de Bienestar de los animales </a:t>
            </a:r>
          </a:p>
          <a:p>
            <a:r>
              <a:rPr lang="es-CR" dirty="0"/>
              <a:t>Investigación con biodiversidad</a:t>
            </a:r>
          </a:p>
          <a:p>
            <a:pPr lvl="1"/>
            <a:r>
              <a:rPr lang="es-CR" dirty="0"/>
              <a:t>Ley de Conservación de la Vida Silvestre y </a:t>
            </a:r>
            <a:r>
              <a:rPr lang="es-CR" dirty="0" err="1"/>
              <a:t>regl</a:t>
            </a:r>
            <a:r>
              <a:rPr lang="es-CR" dirty="0"/>
              <a:t>.</a:t>
            </a:r>
          </a:p>
          <a:p>
            <a:pPr lvl="1"/>
            <a:r>
              <a:rPr lang="es-CR" dirty="0"/>
              <a:t>Ley de Biodiversidad y </a:t>
            </a:r>
            <a:r>
              <a:rPr lang="es-CR" dirty="0" err="1"/>
              <a:t>regl</a:t>
            </a:r>
            <a:r>
              <a:rPr lang="es-CR" dirty="0"/>
              <a:t>.</a:t>
            </a:r>
          </a:p>
          <a:p>
            <a:r>
              <a:rPr lang="es-CR" dirty="0"/>
              <a:t>Investigación usando ingeniería genética o modificación genética</a:t>
            </a:r>
          </a:p>
          <a:p>
            <a:pPr lvl="1"/>
            <a:r>
              <a:rPr lang="es-CR" dirty="0"/>
              <a:t>Ley de Protección Fitosanitaria y su reglamento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Regulaciones universitarias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2" indent="-342900"/>
            <a:r>
              <a:rPr lang="es-CR" dirty="0"/>
              <a:t>Reglamento sobre el acceso a la biodiversidad en actividades de docencia, acción social y de investigación de la Universidad de Costa Rica </a:t>
            </a:r>
          </a:p>
          <a:p>
            <a:pPr marL="800100" lvl="3" indent="-342900"/>
            <a:r>
              <a:rPr lang="es-CR" dirty="0"/>
              <a:t>Comisión Institucional de Biodiversidad (CIB)</a:t>
            </a:r>
          </a:p>
          <a:p>
            <a:pPr marL="342900" lvl="2" indent="-342900"/>
            <a:endParaRPr lang="es-CR" dirty="0"/>
          </a:p>
          <a:p>
            <a:pPr marL="342900" lvl="2" indent="-342900"/>
            <a:r>
              <a:rPr lang="es-CR" dirty="0"/>
              <a:t>Reglamento para el cuido y uso de animales de laboratorio</a:t>
            </a:r>
          </a:p>
          <a:p>
            <a:pPr marL="800100" lvl="3" indent="-342900"/>
            <a:r>
              <a:rPr lang="es-CR" dirty="0"/>
              <a:t>Comité Institucional para el cuidado y uso de los animales (CICUA)</a:t>
            </a:r>
          </a:p>
          <a:p>
            <a:pPr marL="800100" lvl="3" indent="-342900"/>
            <a:endParaRPr lang="es-CR" dirty="0"/>
          </a:p>
          <a:p>
            <a:pPr marL="342900" lvl="2" indent="-342900"/>
            <a:r>
              <a:rPr lang="es-CR" dirty="0"/>
              <a:t>Reglamento de la Investigación en la UCR</a:t>
            </a:r>
          </a:p>
          <a:p>
            <a:pPr marL="342900" lvl="2" indent="-342900">
              <a:buNone/>
            </a:pPr>
            <a:endParaRPr lang="es-CR" dirty="0"/>
          </a:p>
          <a:p>
            <a:pPr marL="342900" lvl="2" indent="-342900"/>
            <a:r>
              <a:rPr lang="es-CR" dirty="0"/>
              <a:t>Reglamento de Vínculo Remunerado con el sector externo</a:t>
            </a:r>
          </a:p>
          <a:p>
            <a:endParaRPr lang="es-C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Otros temas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/>
              <a:t>Integridad de la investigación, responsabilidad social y rendimiento de cuentas.</a:t>
            </a:r>
          </a:p>
          <a:p>
            <a:r>
              <a:rPr lang="es-CR" dirty="0"/>
              <a:t>Conductas científicas inapropiadas.</a:t>
            </a:r>
          </a:p>
          <a:p>
            <a:r>
              <a:rPr lang="es-CR" dirty="0"/>
              <a:t>Conductas inapropiadas en el financiamiento de la investigación.</a:t>
            </a:r>
          </a:p>
          <a:p>
            <a:r>
              <a:rPr lang="es-CR" dirty="0"/>
              <a:t>Regulaciones contra los conflictos de interés en la investigación científica.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Propiedad intelectual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R" dirty="0"/>
              <a:t>Resultados de investigación y su divulgación.</a:t>
            </a:r>
          </a:p>
          <a:p>
            <a:pPr lvl="1"/>
            <a:r>
              <a:rPr lang="es-CR" dirty="0"/>
              <a:t>Temas de publicaciones, autoría, colaboración, financiamiento, </a:t>
            </a:r>
            <a:r>
              <a:rPr lang="es-CR" i="1" dirty="0" err="1"/>
              <a:t>grants</a:t>
            </a:r>
            <a:r>
              <a:rPr lang="es-CR" dirty="0"/>
              <a:t>, reconocimiento, citas textuales, plagios. La colaboración de estudiantes.</a:t>
            </a:r>
          </a:p>
          <a:p>
            <a:pPr lvl="1">
              <a:buNone/>
            </a:pPr>
            <a:r>
              <a:rPr lang="es-CR" dirty="0"/>
              <a:t>                     DERECHOS DE AUTOR</a:t>
            </a:r>
          </a:p>
          <a:p>
            <a:pPr lvl="1"/>
            <a:r>
              <a:rPr lang="es-CR" dirty="0"/>
              <a:t>Temas de invenciones, titularidad interna y externa, colaboración, investigación contratada, </a:t>
            </a:r>
            <a:r>
              <a:rPr lang="es-CR" i="1" dirty="0" err="1"/>
              <a:t>grants</a:t>
            </a:r>
            <a:r>
              <a:rPr lang="es-CR" dirty="0"/>
              <a:t> y financiamiento.</a:t>
            </a:r>
          </a:p>
          <a:p>
            <a:pPr lvl="1">
              <a:buNone/>
            </a:pPr>
            <a:r>
              <a:rPr lang="es-CR" dirty="0"/>
              <a:t>                     PROPIEDAD INDUSTRIAL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Aspectos contractuales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/>
              <a:t>Tipos de contratos (o cláusulas) usados en investigación:</a:t>
            </a:r>
          </a:p>
          <a:p>
            <a:pPr lvl="1"/>
            <a:r>
              <a:rPr lang="es-CR" dirty="0"/>
              <a:t>Colaboración/cooperación.</a:t>
            </a:r>
          </a:p>
          <a:p>
            <a:pPr lvl="1"/>
            <a:r>
              <a:rPr lang="es-CR" dirty="0"/>
              <a:t>Investigación contratada.</a:t>
            </a:r>
          </a:p>
          <a:p>
            <a:pPr lvl="1"/>
            <a:r>
              <a:rPr lang="es-CR" i="1" dirty="0" err="1"/>
              <a:t>Grants</a:t>
            </a:r>
            <a:r>
              <a:rPr lang="es-CR" dirty="0"/>
              <a:t> y otros financiamientos.</a:t>
            </a:r>
          </a:p>
          <a:p>
            <a:pPr lvl="1"/>
            <a:r>
              <a:rPr lang="es-CR" dirty="0"/>
              <a:t>Acuerdos de confidencialidad.</a:t>
            </a:r>
          </a:p>
          <a:p>
            <a:pPr lvl="1"/>
            <a:r>
              <a:rPr lang="es-CR" dirty="0"/>
              <a:t>Acuerdos de transferencia de material biológico.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/>
              <a:t>Los cuadernos de laboratorio</a:t>
            </a:r>
            <a:br>
              <a:rPr lang="es-CR" dirty="0"/>
            </a:br>
            <a:r>
              <a:rPr lang="es-CR" dirty="0"/>
              <a:t>(bitácoras)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R" dirty="0"/>
              <a:t>Para documentar toda la actividad científica desde el planteamiento de la hipótesis, objetivos, metodología, actividades, fracasos, etc.</a:t>
            </a:r>
          </a:p>
          <a:p>
            <a:r>
              <a:rPr lang="es-CR" dirty="0"/>
              <a:t>Importancia</a:t>
            </a:r>
          </a:p>
          <a:p>
            <a:r>
              <a:rPr lang="es-CR" dirty="0"/>
              <a:t>Uso</a:t>
            </a:r>
          </a:p>
          <a:p>
            <a:pPr lvl="1"/>
            <a:r>
              <a:rPr lang="es-CR" dirty="0"/>
              <a:t>Herramienta organizacional.</a:t>
            </a:r>
          </a:p>
          <a:p>
            <a:pPr lvl="1"/>
            <a:r>
              <a:rPr lang="es-CR" dirty="0"/>
              <a:t>Ayuda memoria.</a:t>
            </a:r>
          </a:p>
          <a:p>
            <a:pPr lvl="1"/>
            <a:r>
              <a:rPr lang="es-CR" dirty="0"/>
              <a:t>Determinación de inventores y titularidad en propiedad intelectual.</a:t>
            </a:r>
          </a:p>
          <a:p>
            <a:r>
              <a:rPr lang="es-CR" dirty="0"/>
              <a:t>Contenido</a:t>
            </a:r>
          </a:p>
          <a:p>
            <a:pPr lvl="1"/>
            <a:r>
              <a:rPr lang="es-CR" dirty="0"/>
              <a:t>Hojas pegadas, numeradas, con tinta, no tachones, actualizada, referencias a otros documentos.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492</Words>
  <Application>Microsoft Office PowerPoint</Application>
  <PresentationFormat>On-screen Show (4:3)</PresentationFormat>
  <Paragraphs>69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Tema de Office</vt:lpstr>
      <vt:lpstr>Aspectos legales a considerar para la formulación de proyectos de investigación: Aspectos regulatorios</vt:lpstr>
      <vt:lpstr>Aspectos regulatorios</vt:lpstr>
      <vt:lpstr>Implicaciones</vt:lpstr>
      <vt:lpstr>Regulaciones principales</vt:lpstr>
      <vt:lpstr>Regulaciones universitarias</vt:lpstr>
      <vt:lpstr>Otros temas</vt:lpstr>
      <vt:lpstr>Propiedad intelectual</vt:lpstr>
      <vt:lpstr>Aspectos contractuales</vt:lpstr>
      <vt:lpstr>Los cuadernos de laboratorio (bitácoras)</vt:lpstr>
      <vt:lpstr>Gracias</vt:lpstr>
    </vt:vector>
  </TitlesOfParts>
  <Company>Myriam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legales a considerar para la formulación de proyectos de investigación: Aspectos regulatorios</dc:title>
  <dc:creator>Silvia Salazar</dc:creator>
  <cp:lastModifiedBy>Silvia Salazar</cp:lastModifiedBy>
  <cp:revision>21</cp:revision>
  <dcterms:created xsi:type="dcterms:W3CDTF">2018-02-19T18:32:04Z</dcterms:created>
  <dcterms:modified xsi:type="dcterms:W3CDTF">2020-10-30T22:28:59Z</dcterms:modified>
</cp:coreProperties>
</file>