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6858000" cy="9144000"/>
  <p:embeddedFontLst>
    <p:embeddedFont>
      <p:font typeface="Teko"/>
      <p:regular r:id="rId27"/>
      <p:bold r:id="rId28"/>
    </p:embeddedFont>
    <p:embeddedFont>
      <p:font typeface="Arial Narrow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3" roundtripDataSignature="AMtx7mje2rVpTw2zjWH2YU/TOUeZsR3S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Teko-bold.fntdata"/><Relationship Id="rId27" Type="http://schemas.openxmlformats.org/officeDocument/2006/relationships/font" Target="fonts/Tek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rialNarrow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rialNarrow-italic.fntdata"/><Relationship Id="rId30" Type="http://schemas.openxmlformats.org/officeDocument/2006/relationships/font" Target="fonts/ArialNarrow-bold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ArialNarrow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/>
          <p:nvPr>
            <p:ph type="ctrTitle"/>
          </p:nvPr>
        </p:nvSpPr>
        <p:spPr>
          <a:xfrm>
            <a:off x="914400" y="2516624"/>
            <a:ext cx="7315200" cy="2595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" type="subTitle"/>
          </p:nvPr>
        </p:nvSpPr>
        <p:spPr>
          <a:xfrm>
            <a:off x="914400" y="5166530"/>
            <a:ext cx="7315200" cy="1144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3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3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22" name="Google Shape;22;p23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" type="body"/>
          </p:nvPr>
        </p:nvSpPr>
        <p:spPr>
          <a:xfrm rot="5400000">
            <a:off x="2802236" y="881996"/>
            <a:ext cx="3539527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3"/>
          <p:cNvSpPr txBox="1"/>
          <p:nvPr>
            <p:ph type="title"/>
          </p:nvPr>
        </p:nvSpPr>
        <p:spPr>
          <a:xfrm rot="5400000">
            <a:off x="4752423" y="3322686"/>
            <a:ext cx="4484454" cy="14924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" type="body"/>
          </p:nvPr>
        </p:nvSpPr>
        <p:spPr>
          <a:xfrm rot="5400000">
            <a:off x="1233035" y="1448198"/>
            <a:ext cx="4484454" cy="52414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3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33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4"/>
          <p:cNvSpPr txBox="1"/>
          <p:nvPr>
            <p:ph idx="1" type="body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6" name="Google Shape;26;p24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4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/>
          <p:nvPr>
            <p:ph type="title"/>
          </p:nvPr>
        </p:nvSpPr>
        <p:spPr>
          <a:xfrm>
            <a:off x="914400" y="5017572"/>
            <a:ext cx="7315200" cy="12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5"/>
          <p:cNvSpPr txBox="1"/>
          <p:nvPr>
            <p:ph idx="1" type="body"/>
          </p:nvPr>
        </p:nvSpPr>
        <p:spPr>
          <a:xfrm>
            <a:off x="914400" y="3865097"/>
            <a:ext cx="7315200" cy="10984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5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39" name="Google Shape;39;p26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6"/>
          <p:cNvSpPr txBox="1"/>
          <p:nvPr>
            <p:ph idx="1" type="body"/>
          </p:nvPr>
        </p:nvSpPr>
        <p:spPr>
          <a:xfrm>
            <a:off x="914400" y="2743200"/>
            <a:ext cx="3566160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41" name="Google Shape;41;p26"/>
          <p:cNvSpPr txBox="1"/>
          <p:nvPr>
            <p:ph idx="2" type="body"/>
          </p:nvPr>
        </p:nvSpPr>
        <p:spPr>
          <a:xfrm>
            <a:off x="4681728" y="2743200"/>
            <a:ext cx="3566160" cy="3595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/>
          <p:nvPr>
            <p:ph idx="1" type="body"/>
          </p:nvPr>
        </p:nvSpPr>
        <p:spPr>
          <a:xfrm>
            <a:off x="1116348" y="2743200"/>
            <a:ext cx="3364992" cy="6217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27"/>
          <p:cNvSpPr txBox="1"/>
          <p:nvPr>
            <p:ph idx="2" type="body"/>
          </p:nvPr>
        </p:nvSpPr>
        <p:spPr>
          <a:xfrm>
            <a:off x="4885144" y="2743200"/>
            <a:ext cx="3362062" cy="6217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7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7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8" name="Google Shape;48;p27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7"/>
          <p:cNvSpPr txBox="1"/>
          <p:nvPr>
            <p:ph idx="3" type="body"/>
          </p:nvPr>
        </p:nvSpPr>
        <p:spPr>
          <a:xfrm>
            <a:off x="914400" y="3383280"/>
            <a:ext cx="3566160" cy="2953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4" type="body"/>
          </p:nvPr>
        </p:nvSpPr>
        <p:spPr>
          <a:xfrm>
            <a:off x="4681727" y="3383280"/>
            <a:ext cx="3566160" cy="2953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lo el título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8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8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8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8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9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9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0"/>
          <p:cNvSpPr txBox="1"/>
          <p:nvPr>
            <p:ph type="title"/>
          </p:nvPr>
        </p:nvSpPr>
        <p:spPr>
          <a:xfrm>
            <a:off x="914400" y="1825362"/>
            <a:ext cx="2950936" cy="21730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0"/>
          <p:cNvSpPr txBox="1"/>
          <p:nvPr>
            <p:ph idx="1" type="body"/>
          </p:nvPr>
        </p:nvSpPr>
        <p:spPr>
          <a:xfrm>
            <a:off x="4021752" y="1826709"/>
            <a:ext cx="4207848" cy="4476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SzPts val="1400"/>
              <a:buChar char="▪"/>
              <a:defRPr sz="1400"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▪"/>
              <a:defRPr sz="14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9pPr>
          </a:lstStyle>
          <a:p/>
        </p:txBody>
      </p:sp>
      <p:sp>
        <p:nvSpPr>
          <p:cNvPr id="63" name="Google Shape;63;p30"/>
          <p:cNvSpPr txBox="1"/>
          <p:nvPr>
            <p:ph idx="2" type="body"/>
          </p:nvPr>
        </p:nvSpPr>
        <p:spPr>
          <a:xfrm>
            <a:off x="914400" y="4061095"/>
            <a:ext cx="2950936" cy="2245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30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0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0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/>
          <p:nvPr>
            <p:ph type="title"/>
          </p:nvPr>
        </p:nvSpPr>
        <p:spPr>
          <a:xfrm>
            <a:off x="914400" y="1828800"/>
            <a:ext cx="2953512" cy="21762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1"/>
          <p:cNvSpPr/>
          <p:nvPr>
            <p:ph idx="2" type="pic"/>
          </p:nvPr>
        </p:nvSpPr>
        <p:spPr>
          <a:xfrm>
            <a:off x="4191000" y="2286000"/>
            <a:ext cx="4038600" cy="3352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0" dir="5400000" dist="31750" endA="0" endPos="30000" fadeDir="5400000" kx="0" rotWithShape="0" algn="bl" stA="30000" stPos="0" sy="-100000" ky="0"/>
          </a:effectLst>
        </p:spPr>
      </p:sp>
      <p:sp>
        <p:nvSpPr>
          <p:cNvPr id="70" name="Google Shape;70;p31"/>
          <p:cNvSpPr txBox="1"/>
          <p:nvPr>
            <p:ph idx="1" type="body"/>
          </p:nvPr>
        </p:nvSpPr>
        <p:spPr>
          <a:xfrm>
            <a:off x="914400" y="4059936"/>
            <a:ext cx="2953512" cy="2249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p31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1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1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20244A"/>
            </a:gs>
            <a:gs pos="65000">
              <a:srgbClr val="222750"/>
            </a:gs>
            <a:gs pos="100000">
              <a:srgbClr val="484D95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2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2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idx="1" type="body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0" type="dt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2"/>
          <p:cNvSpPr txBox="1"/>
          <p:nvPr>
            <p:ph idx="12" type="sldNum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6" name="Google Shape;16;p22"/>
          <p:cNvSpPr txBox="1"/>
          <p:nvPr>
            <p:ph idx="11" type="ftr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Sabrine.acostaschnell@ucr.ac.cr" TargetMode="External"/><Relationship Id="rId4" Type="http://schemas.openxmlformats.org/officeDocument/2006/relationships/hyperlink" Target="mailto:nicoa_84@yahoo.com" TargetMode="External"/><Relationship Id="rId5" Type="http://schemas.openxmlformats.org/officeDocument/2006/relationships/image" Target="../media/image11.jpg"/><Relationship Id="rId6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5.jpg"/><Relationship Id="rId5" Type="http://schemas.openxmlformats.org/officeDocument/2006/relationships/image" Target="../media/image20.jpg"/><Relationship Id="rId6" Type="http://schemas.openxmlformats.org/officeDocument/2006/relationships/image" Target="../media/image3.jpg"/><Relationship Id="rId7" Type="http://schemas.openxmlformats.org/officeDocument/2006/relationships/image" Target="../media/image16.jpg"/><Relationship Id="rId8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jpg"/><Relationship Id="rId4" Type="http://schemas.openxmlformats.org/officeDocument/2006/relationships/image" Target="../media/image7.jpg"/><Relationship Id="rId10" Type="http://schemas.openxmlformats.org/officeDocument/2006/relationships/image" Target="../media/image14.jpg"/><Relationship Id="rId9" Type="http://schemas.openxmlformats.org/officeDocument/2006/relationships/image" Target="../media/image6.jpg"/><Relationship Id="rId5" Type="http://schemas.openxmlformats.org/officeDocument/2006/relationships/image" Target="../media/image1.jpg"/><Relationship Id="rId6" Type="http://schemas.openxmlformats.org/officeDocument/2006/relationships/image" Target="../media/image15.jpg"/><Relationship Id="rId7" Type="http://schemas.openxmlformats.org/officeDocument/2006/relationships/image" Target="../media/image17.jpg"/><Relationship Id="rId8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Relationship Id="rId4" Type="http://schemas.openxmlformats.org/officeDocument/2006/relationships/image" Target="../media/image21.jpg"/><Relationship Id="rId5" Type="http://schemas.openxmlformats.org/officeDocument/2006/relationships/image" Target="../media/image34.jpg"/><Relationship Id="rId6" Type="http://schemas.openxmlformats.org/officeDocument/2006/relationships/image" Target="../media/image2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jpg"/><Relationship Id="rId4" Type="http://schemas.openxmlformats.org/officeDocument/2006/relationships/image" Target="../media/image32.jpg"/><Relationship Id="rId5" Type="http://schemas.openxmlformats.org/officeDocument/2006/relationships/image" Target="../media/image33.png"/><Relationship Id="rId6" Type="http://schemas.openxmlformats.org/officeDocument/2006/relationships/image" Target="../media/image2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ctrTitle"/>
          </p:nvPr>
        </p:nvSpPr>
        <p:spPr>
          <a:xfrm>
            <a:off x="323528" y="188640"/>
            <a:ext cx="8280920" cy="209096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</a:pPr>
            <a:r>
              <a:rPr b="1" lang="es-ES" sz="3200">
                <a:solidFill>
                  <a:srgbClr val="FF0000"/>
                </a:solidFill>
              </a:rPr>
              <a:t>Miniciudades en áreas revertidas:</a:t>
            </a:r>
            <a:br>
              <a:rPr b="1" lang="es-ES" sz="3200"/>
            </a:br>
            <a:r>
              <a:rPr b="1" lang="es-ES" sz="3200">
                <a:solidFill>
                  <a:schemeClr val="lt1"/>
                </a:solidFill>
              </a:rPr>
              <a:t>un nuevo concepto de internacionalización en Ciudad de Panamá</a:t>
            </a:r>
            <a:endParaRPr sz="3200">
              <a:solidFill>
                <a:schemeClr val="lt1"/>
              </a:solidFill>
            </a:endParaRPr>
          </a:p>
        </p:txBody>
      </p:sp>
      <p:sp>
        <p:nvSpPr>
          <p:cNvPr id="91" name="Google Shape;91;p1"/>
          <p:cNvSpPr txBox="1"/>
          <p:nvPr>
            <p:ph idx="1" type="subTitle"/>
          </p:nvPr>
        </p:nvSpPr>
        <p:spPr>
          <a:xfrm>
            <a:off x="179512" y="2996952"/>
            <a:ext cx="4176464" cy="17281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s-ES" sz="1800"/>
              <a:t>Dra. Sabrine Acosta Schnell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s-ES" sz="1800" u="sng">
                <a:solidFill>
                  <a:srgbClr val="A8CAEE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sabrine.acostaschnell@ucr.ac.cr</a:t>
            </a:r>
            <a:endParaRPr b="1" sz="1800">
              <a:solidFill>
                <a:srgbClr val="A8CAEE"/>
              </a:solidFill>
            </a:endParaRPr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800">
              <a:solidFill>
                <a:srgbClr val="A8CAEE"/>
              </a:solidFill>
            </a:endParaRPr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s-ES" sz="1800"/>
              <a:t>Dr. Andrey Hernández Meza </a:t>
            </a:r>
            <a:r>
              <a:rPr b="1" lang="es-ES" sz="1800" u="sng">
                <a:solidFill>
                  <a:schemeClr val="hlink"/>
                </a:solidFill>
                <a:hlinkClick r:id="rId4"/>
              </a:rPr>
              <a:t>nicoa_84@yahoo.com</a:t>
            </a:r>
            <a:endParaRPr b="1"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800"/>
          </a:p>
          <a:p>
            <a:pPr indent="0" lvl="0" marL="0" rtl="0" algn="l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>
              <a:solidFill>
                <a:srgbClr val="EDF4FD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pic>
        <p:nvPicPr>
          <p:cNvPr descr="Panamá Pacífico, una zona franca inteligente - Forbes Centroamérica •  Información de negocios y estilo de vida para los líderes de Centroamérica  y RD" id="92" name="Google Shape;9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1959" y="2564904"/>
            <a:ext cx="6223335" cy="3500627"/>
          </a:xfrm>
          <a:prstGeom prst="rect">
            <a:avLst/>
          </a:prstGeom>
          <a:noFill/>
          <a:ln>
            <a:noFill/>
          </a:ln>
        </p:spPr>
      </p:pic>
      <p:sp>
        <p:nvSpPr>
          <p:cNvPr descr="Congreso Internacional del Bicentenario: Retos y Perspectivas del Futuro de  Centroámerica – IV Congreso Universitario de Estudios Humanísticos, Arte,  Cultura, Ciencia y Pensamiento" id="93" name="Google Shape;93;p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ngreso Internacional del Bicentenario: Retos y Perspectivas del Futuro de  Centroámerica – IV Congreso Universitario de Estudios Humanísticos, Arte,  Cultura, Ciencia y Pensamiento" id="94" name="Google Shape;94;p1"/>
          <p:cNvPicPr preferRelativeResize="0"/>
          <p:nvPr/>
        </p:nvPicPr>
        <p:blipFill rotWithShape="1">
          <a:blip r:embed="rId6">
            <a:alphaModFix/>
          </a:blip>
          <a:srcRect b="23560" l="23787" r="1772" t="18728"/>
          <a:stretch/>
        </p:blipFill>
        <p:spPr>
          <a:xfrm>
            <a:off x="282377" y="5057935"/>
            <a:ext cx="3630304" cy="1583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 txBox="1"/>
          <p:nvPr>
            <p:ph idx="1" type="body"/>
          </p:nvPr>
        </p:nvSpPr>
        <p:spPr>
          <a:xfrm>
            <a:off x="-1" y="0"/>
            <a:ext cx="9144001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" rtl="0" algn="ctr"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s-ES" sz="4000"/>
              <a:t>Á</a:t>
            </a:r>
            <a:r>
              <a:rPr b="1" lang="es-ES" sz="4000"/>
              <a:t>reas revertidas: </a:t>
            </a:r>
            <a:endParaRPr/>
          </a:p>
          <a:p>
            <a:pPr indent="0" lvl="0" marL="45720" rtl="0" algn="ctr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/>
          </a:p>
          <a:p>
            <a:pPr indent="0" lvl="0" marL="45720" rtl="0" algn="ctr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s-ES" sz="3200">
                <a:solidFill>
                  <a:srgbClr val="FF0000"/>
                </a:solidFill>
              </a:rPr>
              <a:t>un nuevo concepto de internacionalización en Ciudad de Panamá</a:t>
            </a:r>
            <a:endParaRPr sz="3200">
              <a:solidFill>
                <a:srgbClr val="FF0000"/>
              </a:solidFill>
            </a:endParaRPr>
          </a:p>
        </p:txBody>
      </p:sp>
      <p:pic>
        <p:nvPicPr>
          <p:cNvPr descr="Ampliación del Aeropuerto Panamá Pacífico movería tres millones de pasajeros" id="192" name="Google Shape;19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584" y="2323565"/>
            <a:ext cx="7050510" cy="4534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/>
          <p:nvPr>
            <p:ph type="title"/>
          </p:nvPr>
        </p:nvSpPr>
        <p:spPr>
          <a:xfrm>
            <a:off x="761325" y="503790"/>
            <a:ext cx="7315200" cy="11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b="1" lang="es-ES"/>
              <a:t>Nuevas centralidades urbanas en Ciudad de Panamá</a:t>
            </a:r>
            <a:endParaRPr/>
          </a:p>
        </p:txBody>
      </p:sp>
      <p:sp>
        <p:nvSpPr>
          <p:cNvPr id="198" name="Google Shape;198;p11"/>
          <p:cNvSpPr txBox="1"/>
          <p:nvPr>
            <p:ph idx="1" type="body"/>
          </p:nvPr>
        </p:nvSpPr>
        <p:spPr>
          <a:xfrm>
            <a:off x="409250" y="1973808"/>
            <a:ext cx="7315200" cy="3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s-ES" sz="2300"/>
              <a:t>Tres tipos de entradas de dinero en Panamá afectan las centralidades urbanas en Panamá:</a:t>
            </a:r>
            <a:endParaRPr sz="23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s-ES" sz="2100"/>
              <a:t>Centro Bancario Internacional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s-ES" sz="2100"/>
              <a:t>Colón 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s-ES" sz="2100"/>
              <a:t>El canala de Panamá</a:t>
            </a:r>
            <a:endParaRPr sz="2100"/>
          </a:p>
          <a:p>
            <a:pPr indent="-55879" lvl="0" marL="2286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2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b="1" lang="es-ES"/>
              <a:t>Áreas revertidas: convirtiendo emplazamientos militares en sitios civiles de uso mixto</a:t>
            </a:r>
            <a:br>
              <a:rPr lang="es-ES"/>
            </a:br>
            <a:endParaRPr/>
          </a:p>
        </p:txBody>
      </p:sp>
      <p:sp>
        <p:nvSpPr>
          <p:cNvPr id="204" name="Google Shape;204;p12"/>
          <p:cNvSpPr txBox="1"/>
          <p:nvPr>
            <p:ph idx="1" type="body"/>
          </p:nvPr>
        </p:nvSpPr>
        <p:spPr>
          <a:xfrm>
            <a:off x="914400" y="2249358"/>
            <a:ext cx="7315200" cy="3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051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Antigua Zona del Canal Estadounidense de </a:t>
            </a:r>
            <a:r>
              <a:rPr b="1" lang="es-ES" sz="2200">
                <a:solidFill>
                  <a:schemeClr val="lt2"/>
                </a:solidFill>
              </a:rPr>
              <a:t>Panamá:</a:t>
            </a:r>
            <a:endParaRPr b="1" sz="2200">
              <a:solidFill>
                <a:schemeClr val="lt2"/>
              </a:solidFill>
            </a:endParaRPr>
          </a:p>
          <a:p>
            <a:pPr indent="-27051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14 mil hectáreas</a:t>
            </a:r>
            <a:endParaRPr b="1" sz="2200">
              <a:solidFill>
                <a:schemeClr val="lt2"/>
              </a:solidFill>
            </a:endParaRPr>
          </a:p>
          <a:p>
            <a:pPr indent="-27051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Se extendía 5 millas a cada borde del Canal</a:t>
            </a:r>
            <a:endParaRPr b="1" sz="22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b="1" sz="22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b="1" sz="2200">
              <a:solidFill>
                <a:schemeClr val="lt2"/>
              </a:solidFill>
            </a:endParaRPr>
          </a:p>
          <a:p>
            <a:pPr indent="-27051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Zonas Militares y Civiles</a:t>
            </a:r>
            <a:endParaRPr b="1" sz="2200">
              <a:solidFill>
                <a:schemeClr val="lt2"/>
              </a:solidFill>
            </a:endParaRPr>
          </a:p>
          <a:p>
            <a:pPr indent="-27051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Barracas</a:t>
            </a:r>
            <a:endParaRPr b="1" sz="2200">
              <a:solidFill>
                <a:schemeClr val="lt2"/>
              </a:solidFill>
            </a:endParaRPr>
          </a:p>
          <a:p>
            <a:pPr indent="-27051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60"/>
              <a:buChar char="▪"/>
            </a:pPr>
            <a:r>
              <a:rPr b="1" lang="es-ES" sz="2200">
                <a:solidFill>
                  <a:schemeClr val="lt2"/>
                </a:solidFill>
              </a:rPr>
              <a:t>Casa de funcionarios</a:t>
            </a:r>
            <a:endParaRPr b="1" sz="22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 txBox="1"/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b="1" lang="es-ES"/>
              <a:t>Panamá Pacífico, el proyecto de de </a:t>
            </a:r>
            <a:r>
              <a:rPr b="1" lang="es-ES"/>
              <a:t>rehabilitación</a:t>
            </a:r>
            <a:r>
              <a:rPr b="1" lang="es-ES"/>
              <a:t> del espacio urbano</a:t>
            </a:r>
            <a:br>
              <a:rPr lang="es-ES"/>
            </a:br>
            <a:endParaRPr/>
          </a:p>
        </p:txBody>
      </p:sp>
      <p:sp>
        <p:nvSpPr>
          <p:cNvPr id="210" name="Google Shape;210;p13"/>
          <p:cNvSpPr txBox="1"/>
          <p:nvPr>
            <p:ph idx="1" type="body"/>
          </p:nvPr>
        </p:nvSpPr>
        <p:spPr>
          <a:xfrm>
            <a:off x="323528" y="2769833"/>
            <a:ext cx="8496944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Ubicada en dos áreas revertidas. </a:t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La principal se localiza en el Fuerte Howard y la secundaria en el Fuerte Kobbe. 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En la </a:t>
            </a:r>
            <a:r>
              <a:rPr lang="es-ES">
                <a:solidFill>
                  <a:srgbClr val="FF0000"/>
                </a:solidFill>
              </a:rPr>
              <a:t>rivera oeste </a:t>
            </a:r>
            <a:r>
              <a:rPr lang="es-ES"/>
              <a:t>del Canal = su dinámica con el resto de Ciudad de Panamá (</a:t>
            </a:r>
            <a:r>
              <a:rPr lang="es-ES">
                <a:solidFill>
                  <a:srgbClr val="FF0000"/>
                </a:solidFill>
              </a:rPr>
              <a:t>rivera este</a:t>
            </a:r>
            <a:r>
              <a:rPr lang="es-ES"/>
              <a:t>) es más limitada, a pesar de ambas que forman parte del Área Metropolitana Pacífico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568" y="188640"/>
            <a:ext cx="7689973" cy="6274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"/>
          <p:cNvSpPr txBox="1"/>
          <p:nvPr>
            <p:ph type="title"/>
          </p:nvPr>
        </p:nvSpPr>
        <p:spPr>
          <a:xfrm>
            <a:off x="827584" y="332656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lang="es-ES"/>
              <a:t>Las principales obras que se revirtieron a la ARI</a:t>
            </a:r>
            <a:endParaRPr/>
          </a:p>
        </p:txBody>
      </p:sp>
      <p:sp>
        <p:nvSpPr>
          <p:cNvPr id="221" name="Google Shape;221;p15"/>
          <p:cNvSpPr txBox="1"/>
          <p:nvPr>
            <p:ph idx="1" type="body"/>
          </p:nvPr>
        </p:nvSpPr>
        <p:spPr>
          <a:xfrm>
            <a:off x="611560" y="1556792"/>
            <a:ext cx="8280920" cy="50851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ct val="111111"/>
              <a:buChar char="▪"/>
            </a:pPr>
            <a:r>
              <a:rPr lang="es-ES">
                <a:solidFill>
                  <a:srgbClr val="FF0000"/>
                </a:solidFill>
              </a:rPr>
              <a:t>Funciones comerciales:</a:t>
            </a:r>
            <a:endParaRPr sz="1800">
              <a:solidFill>
                <a:srgbClr val="FF0000"/>
              </a:solidFill>
            </a:endParaRPr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Tiendas de conveniencia con venta de víveres, tiendas al detalle en general. </a:t>
            </a:r>
            <a:endParaRPr sz="1600"/>
          </a:p>
          <a:p>
            <a:pPr indent="-182880" lvl="0" marL="228600" rtl="0" algn="l">
              <a:spcBef>
                <a:spcPts val="370"/>
              </a:spcBef>
              <a:spcAft>
                <a:spcPts val="0"/>
              </a:spcAft>
              <a:buSzPct val="111111"/>
              <a:buChar char="▪"/>
            </a:pPr>
            <a:r>
              <a:rPr lang="es-ES">
                <a:solidFill>
                  <a:srgbClr val="FF0000"/>
                </a:solidFill>
              </a:rPr>
              <a:t>Función de servicios:</a:t>
            </a:r>
            <a:endParaRPr sz="1800">
              <a:solidFill>
                <a:srgbClr val="FF0000"/>
              </a:solidFill>
            </a:endParaRPr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Aeropuerto Internacional, con una pista de 8500 pies (la más grande de Centroamérica), Oficina postal</a:t>
            </a:r>
            <a:endParaRPr sz="1600"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Estación de bomberos</a:t>
            </a:r>
            <a:endParaRPr sz="1600"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00000"/>
              <a:buChar char="▪"/>
            </a:pPr>
            <a:r>
              <a:rPr lang="es-ES"/>
              <a:t>Escuela primaria </a:t>
            </a:r>
            <a:endParaRPr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Área de almacenamiento de combustible.</a:t>
            </a:r>
            <a:endParaRPr sz="1600"/>
          </a:p>
          <a:p>
            <a:pPr indent="-182880" lvl="0" marL="228600" rtl="0" algn="l">
              <a:spcBef>
                <a:spcPts val="370"/>
              </a:spcBef>
              <a:spcAft>
                <a:spcPts val="0"/>
              </a:spcAft>
              <a:buSzPct val="111111"/>
              <a:buChar char="▪"/>
            </a:pPr>
            <a:r>
              <a:rPr lang="es-ES">
                <a:solidFill>
                  <a:srgbClr val="FF0000"/>
                </a:solidFill>
              </a:rPr>
              <a:t>Función recreacional o de ocio:</a:t>
            </a:r>
            <a:endParaRPr sz="1800">
              <a:solidFill>
                <a:srgbClr val="FF0000"/>
              </a:solidFill>
            </a:endParaRPr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Centro de recreación, con boliche y facilidades de comida rápida.</a:t>
            </a:r>
            <a:endParaRPr sz="1600"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00000"/>
              <a:buChar char="▪"/>
            </a:pPr>
            <a:r>
              <a:rPr lang="es-ES"/>
              <a:t>Dos clubes comunitarios </a:t>
            </a:r>
            <a:endParaRPr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Centro deportivo con piscina semi-olímpica, gimnasio, campos de recreación al aire libre, etc.</a:t>
            </a:r>
            <a:endParaRPr sz="1600"/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12500"/>
              <a:buChar char="▪"/>
            </a:pPr>
            <a:r>
              <a:rPr lang="es-ES"/>
              <a:t>Teatro y cafetería Establos </a:t>
            </a:r>
            <a:endParaRPr sz="1600"/>
          </a:p>
          <a:p>
            <a:pPr indent="-182880" lvl="0" marL="228600" rtl="0" algn="l">
              <a:spcBef>
                <a:spcPts val="370"/>
              </a:spcBef>
              <a:spcAft>
                <a:spcPts val="0"/>
              </a:spcAft>
              <a:buSzPct val="111111"/>
              <a:buChar char="▪"/>
            </a:pPr>
            <a:r>
              <a:rPr lang="es-ES">
                <a:solidFill>
                  <a:srgbClr val="FF0000"/>
                </a:solidFill>
              </a:rPr>
              <a:t>Función residencial:</a:t>
            </a:r>
            <a:endParaRPr sz="1800">
              <a:solidFill>
                <a:srgbClr val="FF0000"/>
              </a:solidFill>
            </a:endParaRPr>
          </a:p>
          <a:p>
            <a:pPr indent="-182879" lvl="1" marL="502919" rtl="0" algn="l">
              <a:spcBef>
                <a:spcPts val="333"/>
              </a:spcBef>
              <a:spcAft>
                <a:spcPts val="0"/>
              </a:spcAft>
              <a:buSzPct val="100000"/>
              <a:buChar char="▪"/>
            </a:pPr>
            <a:r>
              <a:rPr lang="es-ES"/>
              <a:t>Viviendas</a:t>
            </a:r>
            <a:endParaRPr sz="1800"/>
          </a:p>
          <a:p>
            <a:pPr indent="-65404" lvl="0" marL="228600" rtl="0" algn="l">
              <a:spcBef>
                <a:spcPts val="37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6"/>
          <p:cNvSpPr txBox="1"/>
          <p:nvPr>
            <p:ph type="title"/>
          </p:nvPr>
        </p:nvSpPr>
        <p:spPr>
          <a:xfrm>
            <a:off x="827584" y="260648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es-ES"/>
              <a:t>La totalidad metropolitana</a:t>
            </a:r>
            <a:endParaRPr/>
          </a:p>
        </p:txBody>
      </p:sp>
      <p:sp>
        <p:nvSpPr>
          <p:cNvPr id="227" name="Google Shape;227;p16"/>
          <p:cNvSpPr txBox="1"/>
          <p:nvPr>
            <p:ph idx="1" type="body"/>
          </p:nvPr>
        </p:nvSpPr>
        <p:spPr>
          <a:xfrm>
            <a:off x="899592" y="1628800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Se crean como </a:t>
            </a:r>
            <a:r>
              <a:rPr lang="es-ES">
                <a:solidFill>
                  <a:srgbClr val="FF0000"/>
                </a:solidFill>
              </a:rPr>
              <a:t>mundos de inmersión </a:t>
            </a:r>
            <a:r>
              <a:rPr lang="es-ES"/>
              <a:t>que atraen a la población bajo la idea de tener todo al alcance de la mano en un espacio caminable, natural y saludable </a:t>
            </a:r>
            <a:endParaRPr/>
          </a:p>
        </p:txBody>
      </p:sp>
      <p:pic>
        <p:nvPicPr>
          <p:cNvPr id="228" name="Google Shape;228;p16"/>
          <p:cNvPicPr preferRelativeResize="0"/>
          <p:nvPr/>
        </p:nvPicPr>
        <p:blipFill rotWithShape="1">
          <a:blip r:embed="rId3">
            <a:alphaModFix/>
          </a:blip>
          <a:srcRect b="34028" l="50000" r="3969" t="9995"/>
          <a:stretch/>
        </p:blipFill>
        <p:spPr>
          <a:xfrm>
            <a:off x="0" y="2564904"/>
            <a:ext cx="9057971" cy="3098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"/>
          <p:cNvSpPr txBox="1"/>
          <p:nvPr>
            <p:ph type="title"/>
          </p:nvPr>
        </p:nvSpPr>
        <p:spPr>
          <a:xfrm>
            <a:off x="683568" y="188640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es-ES"/>
              <a:t>Variedad</a:t>
            </a:r>
            <a:endParaRPr/>
          </a:p>
        </p:txBody>
      </p:sp>
      <p:sp>
        <p:nvSpPr>
          <p:cNvPr id="234" name="Google Shape;234;p17"/>
          <p:cNvSpPr txBox="1"/>
          <p:nvPr>
            <p:ph idx="1" type="body"/>
          </p:nvPr>
        </p:nvSpPr>
        <p:spPr>
          <a:xfrm>
            <a:off x="827584" y="1700808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 La variedad y diversidad alude a las características de una ciudad casi autosuficiente de forma simbólica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Usa estrategias para aludir a supuestas novedades urbanas. 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Esta miniciudad se considera un nuevo producto inmobiliario y resultado geográfico o </a:t>
            </a:r>
            <a:r>
              <a:rPr i="1" lang="es-ES"/>
              <a:t>geographical outcome</a:t>
            </a:r>
            <a:r>
              <a:rPr lang="es-ES"/>
              <a:t> (Soja, 2000) 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…podría tener efectos en la vida cotidiana, en la planificación y en el uso y aprovechamiento del entorno centroamericano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"/>
          <p:cNvSpPr txBox="1"/>
          <p:nvPr>
            <p:ph type="title"/>
          </p:nvPr>
        </p:nvSpPr>
        <p:spPr>
          <a:xfrm>
            <a:off x="755576" y="908720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lang="es-ES"/>
              <a:t>Fragmentación entre Panamá Pacífico y Ciudad de Panamá </a:t>
            </a:r>
            <a:br>
              <a:rPr lang="es-ES"/>
            </a:br>
            <a:endParaRPr/>
          </a:p>
        </p:txBody>
      </p:sp>
      <p:sp>
        <p:nvSpPr>
          <p:cNvPr id="240" name="Google Shape;240;p18"/>
          <p:cNvSpPr txBox="1"/>
          <p:nvPr>
            <p:ph idx="1" type="body"/>
          </p:nvPr>
        </p:nvSpPr>
        <p:spPr>
          <a:xfrm>
            <a:off x="914395" y="1831828"/>
            <a:ext cx="7315200" cy="3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5879" lvl="0" marL="2286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241" name="Google Shape;24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575" y="1602200"/>
            <a:ext cx="7552973" cy="5050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9"/>
          <p:cNvSpPr txBox="1"/>
          <p:nvPr>
            <p:ph type="title"/>
          </p:nvPr>
        </p:nvSpPr>
        <p:spPr>
          <a:xfrm>
            <a:off x="179500" y="244950"/>
            <a:ext cx="8352900" cy="16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Arial"/>
              <a:buNone/>
            </a:pPr>
            <a:r>
              <a:rPr b="1" lang="es-ES" sz="3100"/>
              <a:t>Zona Económica Especial, Panamá Pacífico (PP): Proyecto de inversión extranjera dentro de un cluster y zona franca</a:t>
            </a:r>
            <a:endParaRPr sz="3100"/>
          </a:p>
        </p:txBody>
      </p:sp>
      <p:sp>
        <p:nvSpPr>
          <p:cNvPr id="247" name="Google Shape;247;p19"/>
          <p:cNvSpPr txBox="1"/>
          <p:nvPr>
            <p:ph idx="1" type="body"/>
          </p:nvPr>
        </p:nvSpPr>
        <p:spPr>
          <a:xfrm>
            <a:off x="914400" y="2065648"/>
            <a:ext cx="7315200" cy="45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Desarrollado por London &amp; Regional Panamá 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Terreno: 1,400 hectáreas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Más de 300 empresas, desde regionales hasta grandes multinacionales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Área Económica Especial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Conectividad LATAM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Sedes y servicios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Industria cinematográfica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Logística y distribución</a:t>
            </a:r>
            <a:endParaRPr b="1" sz="2100">
              <a:solidFill>
                <a:schemeClr val="lt2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Char char="▪"/>
            </a:pPr>
            <a:r>
              <a:rPr b="1" lang="es-ES" sz="2100">
                <a:solidFill>
                  <a:schemeClr val="lt2"/>
                </a:solidFill>
              </a:rPr>
              <a:t>Manufactura de alta tecnología</a:t>
            </a:r>
            <a:endParaRPr b="1" sz="2100">
              <a:solidFill>
                <a:schemeClr val="lt2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Char char="▪"/>
            </a:pPr>
            <a:r>
              <a:rPr b="1" lang="es-ES" sz="2100">
                <a:solidFill>
                  <a:schemeClr val="lt2"/>
                </a:solidFill>
              </a:rPr>
              <a:t>Sector Maríti</a:t>
            </a:r>
            <a:r>
              <a:rPr b="1" lang="es-ES" sz="1600">
                <a:solidFill>
                  <a:schemeClr val="lt2"/>
                </a:solidFill>
              </a:rPr>
              <a:t>mo </a:t>
            </a:r>
            <a:endParaRPr b="1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>
            <p:ph type="title"/>
          </p:nvPr>
        </p:nvSpPr>
        <p:spPr>
          <a:xfrm>
            <a:off x="122312" y="188640"/>
            <a:ext cx="8482136" cy="8640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es-ES" cap="none"/>
              <a:t>¿QUÉ SON LAS MINICIUDADES?</a:t>
            </a:r>
            <a:endParaRPr b="1">
              <a:solidFill>
                <a:srgbClr val="00B0F0"/>
              </a:solidFill>
              <a:latin typeface="Teko"/>
              <a:ea typeface="Teko"/>
              <a:cs typeface="Teko"/>
              <a:sym typeface="Teko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178994" y="6093296"/>
            <a:ext cx="878080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600"/>
              <a:buFont typeface="Courier New"/>
              <a:buChar char="o"/>
            </a:pPr>
            <a:r>
              <a:rPr b="1" lang="es-ES" sz="1600">
                <a:solidFill>
                  <a:srgbClr val="FFFF00"/>
                </a:solidFill>
                <a:latin typeface="Teko"/>
                <a:ea typeface="Teko"/>
                <a:cs typeface="Teko"/>
                <a:sym typeface="Teko"/>
              </a:rPr>
              <a:t>Proyectos de uso mixto - Fuerte Iniciativa privada - </a:t>
            </a:r>
            <a:r>
              <a:rPr b="1" lang="es-ES" sz="1600">
                <a:solidFill>
                  <a:srgbClr val="CCDFFB"/>
                </a:solidFill>
                <a:latin typeface="Teko"/>
                <a:ea typeface="Teko"/>
                <a:cs typeface="Teko"/>
                <a:sym typeface="Teko"/>
              </a:rPr>
              <a:t>marco de un desarrollo urbano neoliberal - </a:t>
            </a:r>
            <a:r>
              <a:rPr b="1" lang="es-ES" sz="1600">
                <a:solidFill>
                  <a:srgbClr val="8FA1CF"/>
                </a:solidFill>
                <a:latin typeface="Teko"/>
                <a:ea typeface="Teko"/>
                <a:cs typeface="Teko"/>
                <a:sym typeface="Teko"/>
              </a:rPr>
              <a:t>alberga diversos tipos de espacios </a:t>
            </a:r>
            <a:endParaRPr b="1" sz="1600">
              <a:solidFill>
                <a:schemeClr val="lt1"/>
              </a:solidFill>
              <a:latin typeface="Teko"/>
              <a:ea typeface="Teko"/>
              <a:cs typeface="Teko"/>
              <a:sym typeface="Teko"/>
            </a:endParaRPr>
          </a:p>
        </p:txBody>
      </p:sp>
      <p:pic>
        <p:nvPicPr>
          <p:cNvPr descr="Mega proyectos Panamá : Panamá Pacifico"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994" y="1033533"/>
            <a:ext cx="8780800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0"/>
          <p:cNvSpPr txBox="1"/>
          <p:nvPr>
            <p:ph type="title"/>
          </p:nvPr>
        </p:nvSpPr>
        <p:spPr>
          <a:xfrm>
            <a:off x="611560" y="-4769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 Narrow"/>
              <a:buNone/>
            </a:pPr>
            <a:r>
              <a:rPr lang="es-ES">
                <a:latin typeface="Arial Narrow"/>
                <a:ea typeface="Arial Narrow"/>
                <a:cs typeface="Arial Narrow"/>
                <a:sym typeface="Arial Narrow"/>
              </a:rPr>
              <a:t>Reflexiones finales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53" name="Google Shape;253;p20"/>
          <p:cNvSpPr txBox="1"/>
          <p:nvPr>
            <p:ph idx="1" type="body"/>
          </p:nvPr>
        </p:nvSpPr>
        <p:spPr>
          <a:xfrm>
            <a:off x="755576" y="1373485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Abrir  de forma exploratoria, un nicho de estudio en la región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>
                <a:solidFill>
                  <a:srgbClr val="FF0000"/>
                </a:solidFill>
              </a:rPr>
              <a:t>Reconsiderar y repensar </a:t>
            </a:r>
            <a:r>
              <a:rPr lang="es-ES"/>
              <a:t>el significado de conceptos y articulaciones urbanas contemporáneas en Centroamérica. </a:t>
            </a:r>
            <a:endParaRPr/>
          </a:p>
        </p:txBody>
      </p:sp>
      <p:pic>
        <p:nvPicPr>
          <p:cNvPr descr="Avanza el desarrollo de Panamá Pacífico - CentralAmericaData :: Central  America Data" id="254" name="Google Shape;25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3107849"/>
            <a:ext cx="6096000" cy="3714751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0"/>
          <p:cNvSpPr/>
          <p:nvPr/>
        </p:nvSpPr>
        <p:spPr>
          <a:xfrm>
            <a:off x="6203504" y="3429000"/>
            <a:ext cx="2796480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 novedad asociada a las miniciudades obliga a </a:t>
            </a:r>
            <a:r>
              <a:rPr lang="es-E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repensar las dinámicas urbanas </a:t>
            </a:r>
            <a:r>
              <a:rPr lang="es-E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tomando en cuenta las </a:t>
            </a:r>
            <a:r>
              <a:rPr lang="es-E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especificidades geohistóricas </a:t>
            </a:r>
            <a:r>
              <a:rPr lang="es-E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 los lugares. </a:t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1"/>
          <p:cNvSpPr txBox="1"/>
          <p:nvPr>
            <p:ph idx="1" type="body"/>
          </p:nvPr>
        </p:nvSpPr>
        <p:spPr>
          <a:xfrm>
            <a:off x="179512" y="548680"/>
            <a:ext cx="2880320" cy="5976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se evidenció cómo se ha llevado la utilización de las áreas revertidas a un </a:t>
            </a:r>
            <a:r>
              <a:rPr lang="es-ES">
                <a:solidFill>
                  <a:srgbClr val="FF0000"/>
                </a:solidFill>
              </a:rPr>
              <a:t>nuevo concepto de internacionalización</a:t>
            </a:r>
            <a:r>
              <a:rPr lang="es-ES"/>
              <a:t>. 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82880" lvl="0" marL="228600" rtl="0" algn="l">
              <a:spcBef>
                <a:spcPts val="40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Queda en duda el </a:t>
            </a:r>
            <a:r>
              <a:rPr lang="es-ES">
                <a:solidFill>
                  <a:srgbClr val="FF0000"/>
                </a:solidFill>
              </a:rPr>
              <a:t>nivel de conexión </a:t>
            </a:r>
            <a:r>
              <a:rPr lang="es-ES"/>
              <a:t>de esta miniciudad como un proyecto para administrar y revivir las áreas revertidas panameñas.  </a:t>
            </a:r>
            <a:endParaRPr/>
          </a:p>
          <a:p>
            <a:pPr indent="-55879" lvl="0" marL="22860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descr="GUIA COMERCIAL DE PANAMA PACIFICO 2016 by GUIA LOGISTICA - issuu" id="261" name="Google Shape;2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9832" y="-10755"/>
            <a:ext cx="6433870" cy="8614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>
            <p:ph type="title"/>
          </p:nvPr>
        </p:nvSpPr>
        <p:spPr>
          <a:xfrm>
            <a:off x="107503" y="836712"/>
            <a:ext cx="7315200" cy="17281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eko"/>
              <a:buNone/>
            </a:pPr>
            <a:r>
              <a:rPr lang="es-ES" sz="540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rPr>
              <a:t>Tipología </a:t>
            </a:r>
            <a:br>
              <a:rPr lang="es-ES" sz="540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rPr>
            </a:br>
            <a:r>
              <a:rPr lang="es-ES" sz="540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rPr>
              <a:t>urbana </a:t>
            </a:r>
            <a:br>
              <a:rPr lang="es-ES" sz="5400">
                <a:solidFill>
                  <a:srgbClr val="FFFF00"/>
                </a:solidFill>
                <a:latin typeface="Teko"/>
                <a:ea typeface="Teko"/>
                <a:cs typeface="Teko"/>
                <a:sym typeface="Teko"/>
              </a:rPr>
            </a:br>
            <a:r>
              <a:rPr b="1" lang="es-ES" sz="5400">
                <a:solidFill>
                  <a:srgbClr val="00B0F0"/>
                </a:solidFill>
                <a:latin typeface="Teko"/>
                <a:ea typeface="Teko"/>
                <a:cs typeface="Teko"/>
                <a:sym typeface="Teko"/>
              </a:rPr>
              <a:t>Híbrida </a:t>
            </a:r>
            <a:endParaRPr b="1" sz="5400">
              <a:solidFill>
                <a:srgbClr val="00B0F0"/>
              </a:solidFill>
              <a:latin typeface="Teko"/>
              <a:ea typeface="Teko"/>
              <a:cs typeface="Teko"/>
              <a:sym typeface="Teko"/>
            </a:endParaRPr>
          </a:p>
        </p:txBody>
      </p:sp>
      <p:grpSp>
        <p:nvGrpSpPr>
          <p:cNvPr id="107" name="Google Shape;107;p3"/>
          <p:cNvGrpSpPr/>
          <p:nvPr/>
        </p:nvGrpSpPr>
        <p:grpSpPr>
          <a:xfrm>
            <a:off x="1655676" y="1124744"/>
            <a:ext cx="5544616" cy="5544616"/>
            <a:chOff x="1044116" y="0"/>
            <a:chExt cx="5544616" cy="5544616"/>
          </a:xfrm>
        </p:grpSpPr>
        <p:sp>
          <p:nvSpPr>
            <p:cNvPr id="108" name="Google Shape;108;p3"/>
            <p:cNvSpPr/>
            <p:nvPr/>
          </p:nvSpPr>
          <p:spPr>
            <a:xfrm>
              <a:off x="2427858" y="0"/>
              <a:ext cx="2777131" cy="2772308"/>
            </a:xfrm>
            <a:prstGeom prst="triangle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  <a:effectLst>
              <a:outerShdw blurRad="47625" rotWithShape="0" dir="5400000" dist="38100" sy="98000">
                <a:srgbClr val="000000">
                  <a:alpha val="4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 txBox="1"/>
            <p:nvPr/>
          </p:nvSpPr>
          <p:spPr>
            <a:xfrm>
              <a:off x="3122141" y="1386154"/>
              <a:ext cx="1388565" cy="13861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Barrios cerrados </a:t>
              </a:r>
              <a:endParaRPr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1044116" y="2772308"/>
              <a:ext cx="2772308" cy="2772308"/>
            </a:xfrm>
            <a:prstGeom prst="triangle">
              <a:avLst>
                <a:gd fmla="val 50000" name="adj"/>
              </a:avLst>
            </a:prstGeom>
            <a:solidFill>
              <a:srgbClr val="6C80A9"/>
            </a:solidFill>
            <a:ln>
              <a:noFill/>
            </a:ln>
            <a:effectLst>
              <a:outerShdw blurRad="47625" rotWithShape="0" dir="5400000" dist="38100" sy="98000">
                <a:srgbClr val="000000">
                  <a:alpha val="4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1737193" y="4158462"/>
              <a:ext cx="1386154" cy="13861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3800" lIns="83800" spcFirstLastPara="1" rIns="83800" wrap="square" tIns="838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Centros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770"/>
                </a:spcBef>
                <a:spcAft>
                  <a:spcPts val="0"/>
                </a:spcAft>
                <a:buNone/>
              </a:pPr>
              <a:r>
                <a:rPr lang="es-E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Comerciales</a:t>
              </a:r>
              <a:endParaRPr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 rot="10800000">
              <a:off x="2430269" y="2772308"/>
              <a:ext cx="2772308" cy="2772308"/>
            </a:xfrm>
            <a:prstGeom prst="triangle">
              <a:avLst>
                <a:gd fmla="val 50000" name="adj"/>
              </a:avLst>
            </a:prstGeom>
            <a:solidFill>
              <a:srgbClr val="5973AB"/>
            </a:solidFill>
            <a:ln>
              <a:noFill/>
            </a:ln>
            <a:effectLst>
              <a:outerShdw blurRad="47625" rotWithShape="0" dir="5400000" dist="38100" sy="98000">
                <a:srgbClr val="000000">
                  <a:alpha val="4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3123346" y="2772308"/>
              <a:ext cx="1386154" cy="13861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32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Mini </a:t>
              </a:r>
              <a:r>
                <a:rPr b="1" lang="es-ES" sz="18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Ciudades</a:t>
              </a:r>
              <a:endParaRPr b="1" sz="1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3816424" y="2772308"/>
              <a:ext cx="2772308" cy="2772308"/>
            </a:xfrm>
            <a:prstGeom prst="triangle">
              <a:avLst>
                <a:gd fmla="val 50000" name="adj"/>
              </a:avLst>
            </a:prstGeom>
            <a:solidFill>
              <a:srgbClr val="4A63AA"/>
            </a:solidFill>
            <a:ln>
              <a:noFill/>
            </a:ln>
            <a:effectLst>
              <a:outerShdw blurRad="47625" rotWithShape="0" dir="5400000" dist="38100" sy="98000">
                <a:srgbClr val="000000">
                  <a:alpha val="4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4509501" y="4158462"/>
              <a:ext cx="1386154" cy="13861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Parques/ Espacios </a:t>
              </a: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tematizados</a:t>
              </a:r>
              <a:r>
                <a:rPr lang="es-ES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278546" y="4031076"/>
            <a:ext cx="3088395" cy="2316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 b="9642" l="0" r="20650" t="21857"/>
          <a:stretch/>
        </p:blipFill>
        <p:spPr>
          <a:xfrm>
            <a:off x="4825695" y="0"/>
            <a:ext cx="4318305" cy="2795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6206632" y="3920634"/>
            <a:ext cx="3356991" cy="2517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5400000">
            <a:off x="-324546" y="3709087"/>
            <a:ext cx="3456386" cy="2592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5400000">
            <a:off x="6080618" y="3794620"/>
            <a:ext cx="3501007" cy="2625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644008" y="16564"/>
            <a:ext cx="4974300" cy="27980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type="title"/>
          </p:nvPr>
        </p:nvSpPr>
        <p:spPr>
          <a:xfrm>
            <a:off x="179512" y="1"/>
            <a:ext cx="7315200" cy="5486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DDEAFC"/>
              </a:buClr>
              <a:buSzPts val="3200"/>
              <a:buFont typeface="Teko"/>
              <a:buNone/>
            </a:pPr>
            <a:r>
              <a:rPr lang="es-ES" sz="3200">
                <a:solidFill>
                  <a:srgbClr val="DDEAFC"/>
                </a:solidFill>
                <a:latin typeface="Teko"/>
                <a:ea typeface="Teko"/>
                <a:cs typeface="Teko"/>
                <a:sym typeface="Teko"/>
              </a:rPr>
              <a:t>Otras miniciudades centroamericanas</a:t>
            </a:r>
            <a:endParaRPr sz="3200">
              <a:solidFill>
                <a:srgbClr val="DDEAFC"/>
              </a:solidFill>
              <a:latin typeface="Teko"/>
              <a:ea typeface="Teko"/>
              <a:cs typeface="Teko"/>
              <a:sym typeface="Teko"/>
            </a:endParaRPr>
          </a:p>
        </p:txBody>
      </p:sp>
      <p:sp>
        <p:nvSpPr>
          <p:cNvPr id="127" name="Google Shape;127;p4"/>
          <p:cNvSpPr txBox="1"/>
          <p:nvPr>
            <p:ph idx="1" type="body"/>
          </p:nvPr>
        </p:nvSpPr>
        <p:spPr>
          <a:xfrm>
            <a:off x="1403648" y="1556793"/>
            <a:ext cx="73152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228600" rtl="0" algn="l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s-ES"/>
              <a:t>Altia Smart City, San Pedro Sula, Honduras</a:t>
            </a:r>
            <a:endParaRPr/>
          </a:p>
        </p:txBody>
      </p:sp>
      <p:pic>
        <p:nvPicPr>
          <p:cNvPr descr="Resultado de imagen para altia san pedro sula" id="128" name="Google Shape;1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6512" y="2132856"/>
            <a:ext cx="6293614" cy="47251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altia san pedro sula"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36511" y="1967587"/>
            <a:ext cx="5760639" cy="49218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altia san pedro sula" id="130" name="Google Shape;13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281682" y="2060848"/>
            <a:ext cx="6783954" cy="45152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salvador distrito el espino" id="131" name="Google Shape;131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61094" y="1556792"/>
            <a:ext cx="6946716" cy="534362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"/>
          <p:cNvSpPr txBox="1"/>
          <p:nvPr/>
        </p:nvSpPr>
        <p:spPr>
          <a:xfrm>
            <a:off x="6885622" y="1532691"/>
            <a:ext cx="273630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Distrito El Espino,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San Salvador,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 Salvador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Resultado de imagen para salvador distrito el espino" id="133" name="Google Shape;133;p4"/>
          <p:cNvPicPr preferRelativeResize="0"/>
          <p:nvPr/>
        </p:nvPicPr>
        <p:blipFill rotWithShape="1">
          <a:blip r:embed="rId7">
            <a:alphaModFix/>
          </a:blip>
          <a:srcRect b="0" l="0" r="5836" t="0"/>
          <a:stretch/>
        </p:blipFill>
        <p:spPr>
          <a:xfrm>
            <a:off x="-180528" y="2636913"/>
            <a:ext cx="7066150" cy="42210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salvador distrito el espino" id="134" name="Google Shape;134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396552" y="2458554"/>
            <a:ext cx="7282174" cy="44091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green valley panama" id="135" name="Google Shape;135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-684584" y="1506616"/>
            <a:ext cx="10829354" cy="545077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4"/>
          <p:cNvSpPr txBox="1"/>
          <p:nvPr/>
        </p:nvSpPr>
        <p:spPr>
          <a:xfrm>
            <a:off x="4730093" y="962277"/>
            <a:ext cx="405928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s-ES" sz="240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rPr>
              <a:t>Green Valley, Panamá</a:t>
            </a:r>
            <a:endParaRPr sz="2400">
              <a:solidFill>
                <a:schemeClr val="lt1"/>
              </a:solidFill>
              <a:latin typeface="Teko"/>
              <a:ea typeface="Teko"/>
              <a:cs typeface="Teko"/>
              <a:sym typeface="Teko"/>
            </a:endParaRPr>
          </a:p>
        </p:txBody>
      </p:sp>
      <p:pic>
        <p:nvPicPr>
          <p:cNvPr descr="Resultado de imagen para green valley panama" id="137" name="Google Shape;137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-60431" y="1712737"/>
            <a:ext cx="9384959" cy="5431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/>
          <p:nvPr>
            <p:ph type="title"/>
          </p:nvPr>
        </p:nvSpPr>
        <p:spPr>
          <a:xfrm>
            <a:off x="467544" y="44624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Teko"/>
              <a:buNone/>
            </a:pPr>
            <a:r>
              <a:rPr lang="es-ES">
                <a:latin typeface="Teko"/>
                <a:ea typeface="Teko"/>
                <a:cs typeface="Teko"/>
                <a:sym typeface="Teko"/>
              </a:rPr>
              <a:t>Miniciudades en latinoamérica… </a:t>
            </a:r>
            <a:endParaRPr>
              <a:latin typeface="Teko"/>
              <a:ea typeface="Teko"/>
              <a:cs typeface="Teko"/>
              <a:sym typeface="Teko"/>
            </a:endParaRPr>
          </a:p>
        </p:txBody>
      </p:sp>
      <p:sp>
        <p:nvSpPr>
          <p:cNvPr id="143" name="Google Shape;143;p5"/>
          <p:cNvSpPr txBox="1"/>
          <p:nvPr>
            <p:ph idx="1" type="body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5879" lvl="0" marL="2286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grpSp>
        <p:nvGrpSpPr>
          <p:cNvPr id="144" name="Google Shape;144;p5"/>
          <p:cNvGrpSpPr/>
          <p:nvPr/>
        </p:nvGrpSpPr>
        <p:grpSpPr>
          <a:xfrm>
            <a:off x="-3058" y="1475635"/>
            <a:ext cx="8103450" cy="5382365"/>
            <a:chOff x="-3058" y="1475635"/>
            <a:chExt cx="8103450" cy="5382365"/>
          </a:xfrm>
        </p:grpSpPr>
        <p:pic>
          <p:nvPicPr>
            <p:cNvPr descr="Resultado de imagen para nordelta buenos aires" id="145" name="Google Shape;145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3058" y="1475635"/>
              <a:ext cx="8103450" cy="53823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6" name="Google Shape;146;p5"/>
            <p:cNvSpPr txBox="1"/>
            <p:nvPr/>
          </p:nvSpPr>
          <p:spPr>
            <a:xfrm>
              <a:off x="0" y="2060848"/>
              <a:ext cx="2771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Nordelta, Argentina</a:t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5"/>
          <p:cNvGrpSpPr/>
          <p:nvPr/>
        </p:nvGrpSpPr>
        <p:grpSpPr>
          <a:xfrm>
            <a:off x="2576" y="1422161"/>
            <a:ext cx="8169823" cy="5422125"/>
            <a:chOff x="2576" y="1422161"/>
            <a:chExt cx="8169823" cy="5422125"/>
          </a:xfrm>
        </p:grpSpPr>
        <p:pic>
          <p:nvPicPr>
            <p:cNvPr descr="Imagen relacionada" id="148" name="Google Shape;148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76" y="1422161"/>
              <a:ext cx="8169823" cy="5422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5"/>
            <p:cNvSpPr txBox="1"/>
            <p:nvPr/>
          </p:nvSpPr>
          <p:spPr>
            <a:xfrm>
              <a:off x="107504" y="1556792"/>
              <a:ext cx="3096344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AlphaVille, Sao Paulo, Brazil</a:t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883118"/>
            <a:ext cx="7956376" cy="5967282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6"/>
          <p:cNvSpPr txBox="1"/>
          <p:nvPr>
            <p:ph type="title"/>
          </p:nvPr>
        </p:nvSpPr>
        <p:spPr>
          <a:xfrm>
            <a:off x="320588" y="124045"/>
            <a:ext cx="7315200" cy="7220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/>
              <a:buNone/>
            </a:pPr>
            <a:r>
              <a:rPr lang="es-ES">
                <a:solidFill>
                  <a:srgbClr val="00B0F0"/>
                </a:solidFill>
              </a:rPr>
              <a:t>En Costa Rica: Avenida Escazú</a:t>
            </a:r>
            <a:endParaRPr>
              <a:solidFill>
                <a:srgbClr val="00B0F0"/>
              </a:solidFill>
            </a:endParaRPr>
          </a:p>
        </p:txBody>
      </p:sp>
      <p:pic>
        <p:nvPicPr>
          <p:cNvPr id="156" name="Google Shape;156;p6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544" y="980728"/>
            <a:ext cx="7380312" cy="5535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536" y="868984"/>
            <a:ext cx="7812360" cy="5859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6"/>
          <p:cNvPicPr preferRelativeResize="0"/>
          <p:nvPr/>
        </p:nvPicPr>
        <p:blipFill rotWithShape="1">
          <a:blip r:embed="rId6">
            <a:alphaModFix/>
          </a:blip>
          <a:srcRect b="0" l="0" r="0" t="12671"/>
          <a:stretch/>
        </p:blipFill>
        <p:spPr>
          <a:xfrm>
            <a:off x="0" y="868984"/>
            <a:ext cx="9144000" cy="5989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/>
          <p:nvPr>
            <p:ph type="title"/>
          </p:nvPr>
        </p:nvSpPr>
        <p:spPr>
          <a:xfrm>
            <a:off x="323528" y="116632"/>
            <a:ext cx="8208912" cy="11540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4000"/>
              <a:buFont typeface="Teko"/>
              <a:buNone/>
            </a:pPr>
            <a:r>
              <a:rPr lang="es-ES">
                <a:solidFill>
                  <a:srgbClr val="92D050"/>
                </a:solidFill>
                <a:latin typeface="Teko"/>
                <a:ea typeface="Teko"/>
                <a:cs typeface="Teko"/>
                <a:sym typeface="Teko"/>
              </a:rPr>
              <a:t>Otras Mini ciudades en Costa Rica</a:t>
            </a:r>
            <a:endParaRPr>
              <a:solidFill>
                <a:srgbClr val="92D050"/>
              </a:solidFill>
              <a:latin typeface="Teko"/>
              <a:ea typeface="Teko"/>
              <a:cs typeface="Teko"/>
              <a:sym typeface="Teko"/>
            </a:endParaRPr>
          </a:p>
        </p:txBody>
      </p:sp>
      <p:grpSp>
        <p:nvGrpSpPr>
          <p:cNvPr id="164" name="Google Shape;164;p7"/>
          <p:cNvGrpSpPr/>
          <p:nvPr/>
        </p:nvGrpSpPr>
        <p:grpSpPr>
          <a:xfrm>
            <a:off x="107504" y="1276614"/>
            <a:ext cx="9144000" cy="5562095"/>
            <a:chOff x="-17388" y="1295904"/>
            <a:chExt cx="9144000" cy="5562095"/>
          </a:xfrm>
        </p:grpSpPr>
        <p:pic>
          <p:nvPicPr>
            <p:cNvPr id="165" name="Google Shape;165;p7"/>
            <p:cNvPicPr preferRelativeResize="0"/>
            <p:nvPr/>
          </p:nvPicPr>
          <p:blipFill rotWithShape="1">
            <a:blip r:embed="rId3">
              <a:alphaModFix/>
            </a:blip>
            <a:srcRect b="0" l="0" r="0" t="8701"/>
            <a:stretch/>
          </p:blipFill>
          <p:spPr>
            <a:xfrm>
              <a:off x="-17388" y="1295904"/>
              <a:ext cx="9144000" cy="55620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Google Shape;166;p7"/>
            <p:cNvSpPr txBox="1"/>
            <p:nvPr/>
          </p:nvSpPr>
          <p:spPr>
            <a:xfrm>
              <a:off x="35496" y="2060848"/>
              <a:ext cx="30243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Distrito Cuatro</a:t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7" name="Google Shape;167;p7"/>
          <p:cNvGrpSpPr/>
          <p:nvPr/>
        </p:nvGrpSpPr>
        <p:grpSpPr>
          <a:xfrm>
            <a:off x="251520" y="1412776"/>
            <a:ext cx="9355683" cy="5018369"/>
            <a:chOff x="-17388" y="1815722"/>
            <a:chExt cx="9355683" cy="5018369"/>
          </a:xfrm>
        </p:grpSpPr>
        <p:pic>
          <p:nvPicPr>
            <p:cNvPr id="168" name="Google Shape;168;p7"/>
            <p:cNvPicPr preferRelativeResize="0"/>
            <p:nvPr/>
          </p:nvPicPr>
          <p:blipFill rotWithShape="1">
            <a:blip r:embed="rId4">
              <a:alphaModFix/>
            </a:blip>
            <a:srcRect b="12199" l="0" r="0" t="25400"/>
            <a:stretch/>
          </p:blipFill>
          <p:spPr>
            <a:xfrm>
              <a:off x="-17388" y="1815722"/>
              <a:ext cx="9355683" cy="50183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9" name="Google Shape;169;p7"/>
            <p:cNvSpPr txBox="1"/>
            <p:nvPr/>
          </p:nvSpPr>
          <p:spPr>
            <a:xfrm>
              <a:off x="35496" y="2132856"/>
              <a:ext cx="25922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Bambú Eco Urbano</a:t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0" name="Google Shape;170;p7"/>
          <p:cNvGrpSpPr/>
          <p:nvPr/>
        </p:nvGrpSpPr>
        <p:grpSpPr>
          <a:xfrm>
            <a:off x="96470" y="1276614"/>
            <a:ext cx="9144601" cy="5742548"/>
            <a:chOff x="-17989" y="1196752"/>
            <a:chExt cx="9144601" cy="5742548"/>
          </a:xfrm>
        </p:grpSpPr>
        <p:pic>
          <p:nvPicPr>
            <p:cNvPr descr="http://www.cuestamoras.com/file/2016/09/aerial-2.png" id="171" name="Google Shape;171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7989" y="1196752"/>
              <a:ext cx="9144601" cy="57425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2" name="Google Shape;172;p7"/>
            <p:cNvSpPr txBox="1"/>
            <p:nvPr/>
          </p:nvSpPr>
          <p:spPr>
            <a:xfrm>
              <a:off x="107504" y="1295904"/>
              <a:ext cx="29523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Oxígeno</a:t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Santa Verde: El Complejo de Uso Mixto abrió sus puertas en la Aurora -  Velero Informativo" id="173" name="Google Shape;173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1352309"/>
            <a:ext cx="97536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"/>
          <p:cNvSpPr txBox="1"/>
          <p:nvPr>
            <p:ph idx="1" type="body"/>
          </p:nvPr>
        </p:nvSpPr>
        <p:spPr>
          <a:xfrm>
            <a:off x="395536" y="991909"/>
            <a:ext cx="8344747" cy="35395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79" lvl="0" marL="228600" rtl="0" algn="just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/>
          </a:p>
          <a:p>
            <a:pPr indent="0" lvl="0" marL="45720" rtl="0" algn="just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i="1" lang="es-ES" sz="2800"/>
              <a:t>Analizar las ventajas del contexto histórico y económico panameño que han posibilitado este proceso de </a:t>
            </a:r>
            <a:r>
              <a:rPr i="1" lang="es-ES" sz="2800">
                <a:solidFill>
                  <a:srgbClr val="7CB2E6"/>
                </a:solidFill>
              </a:rPr>
              <a:t>reconversión con proyectos de uso mixto</a:t>
            </a:r>
            <a:r>
              <a:rPr i="1" lang="es-ES" sz="2800"/>
              <a:t> como la miniciudad Panamá Pacífico</a:t>
            </a:r>
            <a:endParaRPr i="1" sz="2800"/>
          </a:p>
        </p:txBody>
      </p:sp>
      <p:sp>
        <p:nvSpPr>
          <p:cNvPr id="179" name="Google Shape;179;p9"/>
          <p:cNvSpPr/>
          <p:nvPr/>
        </p:nvSpPr>
        <p:spPr>
          <a:xfrm>
            <a:off x="827584" y="241913"/>
            <a:ext cx="242245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 objetivo es:</a:t>
            </a:r>
            <a:endParaRPr/>
          </a:p>
        </p:txBody>
      </p:sp>
      <p:pic>
        <p:nvPicPr>
          <p:cNvPr descr="Tarifas suben 80% en aeropuerto Panamá Pacífico | Transportes" id="180" name="Google Shape;18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600" y="3524250"/>
            <a:ext cx="7620000" cy="33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"/>
          <p:cNvSpPr txBox="1"/>
          <p:nvPr>
            <p:ph type="title"/>
          </p:nvPr>
        </p:nvSpPr>
        <p:spPr>
          <a:xfrm>
            <a:off x="178800" y="229501"/>
            <a:ext cx="8136900" cy="16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8108"/>
              <a:buFont typeface="Arial"/>
              <a:buNone/>
            </a:pPr>
            <a:r>
              <a:rPr lang="es-ES" sz="3700"/>
              <a:t>La importancia estratégica que tiene el Canal dentro de la geopolítica mundial</a:t>
            </a:r>
            <a:endParaRPr/>
          </a:p>
        </p:txBody>
      </p:sp>
      <p:sp>
        <p:nvSpPr>
          <p:cNvPr id="186" name="Google Shape;186;p10"/>
          <p:cNvSpPr txBox="1"/>
          <p:nvPr/>
        </p:nvSpPr>
        <p:spPr>
          <a:xfrm>
            <a:off x="503550" y="2066575"/>
            <a:ext cx="7487400" cy="48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●"/>
            </a:pPr>
            <a:r>
              <a:rPr lang="es-ES" sz="3000">
                <a:solidFill>
                  <a:schemeClr val="lt2"/>
                </a:solidFill>
              </a:rPr>
              <a:t>A</a:t>
            </a:r>
            <a:r>
              <a:rPr lang="es-ES" sz="3000">
                <a:solidFill>
                  <a:schemeClr val="lt2"/>
                </a:solidFill>
              </a:rPr>
              <a:t>proximadamente 14,000 barcos cruzan cada año </a:t>
            </a:r>
            <a:endParaRPr sz="3000">
              <a:solidFill>
                <a:schemeClr val="lt2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●"/>
            </a:pPr>
            <a:r>
              <a:rPr lang="es-ES" sz="3000">
                <a:solidFill>
                  <a:schemeClr val="lt2"/>
                </a:solidFill>
              </a:rPr>
              <a:t>144 rutas marítimas conectando 160 países</a:t>
            </a:r>
            <a:endParaRPr sz="3000">
              <a:solidFill>
                <a:schemeClr val="lt2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●"/>
            </a:pPr>
            <a:r>
              <a:rPr lang="es-ES" sz="3000">
                <a:solidFill>
                  <a:schemeClr val="lt2"/>
                </a:solidFill>
              </a:rPr>
              <a:t>Conecta alrededor de 1,700 puertos.</a:t>
            </a:r>
            <a:endParaRPr sz="3000">
              <a:solidFill>
                <a:schemeClr val="lt2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●"/>
            </a:pPr>
            <a:r>
              <a:rPr lang="es-ES" sz="3000">
                <a:solidFill>
                  <a:schemeClr val="lt2"/>
                </a:solidFill>
              </a:rPr>
              <a:t>Neopanamax Tritón 5 mil 313 TEU 51.2 metros de manga (ancho) y 369 metros de eslora (largo)</a:t>
            </a:r>
            <a:endParaRPr sz="3000">
              <a:solidFill>
                <a:schemeClr val="lt2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●"/>
            </a:pPr>
            <a:r>
              <a:rPr lang="es-ES" sz="3000">
                <a:solidFill>
                  <a:schemeClr val="lt2"/>
                </a:solidFill>
              </a:rPr>
              <a:t>Más del 5% de comercio internacional marítimo</a:t>
            </a:r>
            <a:endParaRPr sz="30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erspectiva">
  <a:themeElements>
    <a:clrScheme name="Elemental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2017-05-05T16:00:55Z</dcterms:created>
  <dc:creator>scnhell pc</dc:creator>
</cp:coreProperties>
</file>